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50840" y="0"/>
            <a:ext cx="2435040" cy="6856200"/>
            <a:chOff x="150840" y="0"/>
            <a:chExt cx="2435040" cy="6856200"/>
          </a:xfrm>
        </p:grpSpPr>
        <p:sp>
          <p:nvSpPr>
            <p:cNvPr id="1" name="CustomShape 2"/>
            <p:cNvSpPr/>
            <p:nvPr/>
          </p:nvSpPr>
          <p:spPr>
            <a:xfrm>
              <a:off x="457200" y="0"/>
              <a:ext cx="1120680" cy="532728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50840" y="0"/>
              <a:ext cx="1115640" cy="527508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150840" y="5238720"/>
              <a:ext cx="1226880" cy="161748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457200" y="5291280"/>
              <a:ext cx="1493640" cy="156492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457200" y="5286240"/>
              <a:ext cx="2128680" cy="156996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0840" y="5238720"/>
              <a:ext cx="1693800" cy="161748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484280" y="1257120"/>
            <a:ext cx="1001700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Arial"/>
                <a:ea typeface="DejaVu Sans"/>
              </a:rPr>
              <a:t>ZADACI ZA VJEŽBANJE - ENERGIJA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484280" y="1915200"/>
            <a:ext cx="10017000" cy="462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r-HR" sz="2500" spc="-1" strike="noStrike">
                <a:solidFill>
                  <a:srgbClr val="00b050"/>
                </a:solidFill>
                <a:latin typeface="Arial"/>
                <a:ea typeface="DejaVu Sans"/>
              </a:rPr>
              <a:t>1. 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Koliko topline je potrebno da bi se temperatura uzorka vode od 150 ml, gustoće 1,0 g/ml, povisila  s 15</a:t>
            </a:r>
            <a:r>
              <a:rPr b="0" lang="hr-HR" sz="2500" spc="-1" strike="noStrike">
                <a:solidFill>
                  <a:srgbClr val="000000"/>
                </a:solidFill>
                <a:latin typeface="Calibri"/>
                <a:ea typeface="Calibri"/>
              </a:rPr>
              <a:t>°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C na 20</a:t>
            </a:r>
            <a:r>
              <a:rPr b="0" lang="hr-HR" sz="2500" spc="-1" strike="noStrike">
                <a:solidFill>
                  <a:srgbClr val="000000"/>
                </a:solidFill>
                <a:latin typeface="Calibri"/>
                <a:ea typeface="Calibri"/>
              </a:rPr>
              <a:t>°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C? Specifični toplinski kapacitet vode iznosi 4200 J/kgK.</a:t>
            </a:r>
            <a:endParaRPr b="0" lang="hr-HR" sz="25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hr-HR" sz="2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500" spc="-1" strike="noStrike">
                <a:solidFill>
                  <a:srgbClr val="00b050"/>
                </a:solidFill>
                <a:latin typeface="Arial"/>
                <a:ea typeface="DejaVu Sans"/>
              </a:rPr>
              <a:t>2. 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Izračunajte utrošenu toplinu pri stalnom tlaku i 25</a:t>
            </a:r>
            <a:r>
              <a:rPr b="0" lang="hr-HR" sz="2500" spc="-1" strike="noStrike">
                <a:solidFill>
                  <a:srgbClr val="000000"/>
                </a:solidFill>
                <a:latin typeface="Calibri"/>
                <a:ea typeface="Calibri"/>
              </a:rPr>
              <a:t>°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C za proizvodnju 1kg CaC</a:t>
            </a:r>
            <a:r>
              <a:rPr b="0" lang="hr-HR" sz="25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(s)                                             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Arial"/>
              </a:rPr>
              <a:t>ΔfH</a:t>
            </a:r>
            <a:r>
              <a:rPr b="0" lang="hr-HR" sz="2500" spc="-1" strike="noStrike">
                <a:solidFill>
                  <a:srgbClr val="000000"/>
                </a:solidFill>
                <a:latin typeface="Calibri"/>
                <a:ea typeface="Calibri"/>
              </a:rPr>
              <a:t>°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(CaO) = -60,0 kJ/mol</a:t>
            </a:r>
            <a:endParaRPr b="0" lang="hr-HR" sz="2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CaO(s) + 3C(s) </a:t>
            </a:r>
            <a:r>
              <a:rPr b="0" lang="hr-HR" sz="25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 CaC</a:t>
            </a:r>
            <a:r>
              <a:rPr b="0" lang="hr-HR" sz="25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(s) + CO(g)        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Arial"/>
              </a:rPr>
              <a:t>ΔfH</a:t>
            </a:r>
            <a:r>
              <a:rPr b="0" lang="hr-HR" sz="2500" spc="-1" strike="noStrike">
                <a:solidFill>
                  <a:srgbClr val="000000"/>
                </a:solidFill>
                <a:latin typeface="Calibri"/>
                <a:ea typeface="Calibri"/>
              </a:rPr>
              <a:t>°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(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CaC</a:t>
            </a:r>
            <a:r>
              <a:rPr b="0" lang="hr-HR" sz="25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) = -635,5 kJ/mol</a:t>
            </a:r>
            <a:endParaRPr b="0" lang="hr-HR" sz="2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                                                                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Arial"/>
              </a:rPr>
              <a:t>ΔfH</a:t>
            </a:r>
            <a:r>
              <a:rPr b="0" lang="hr-HR" sz="2500" spc="-1" strike="noStrike">
                <a:solidFill>
                  <a:srgbClr val="000000"/>
                </a:solidFill>
                <a:latin typeface="Calibri"/>
                <a:ea typeface="Calibri"/>
              </a:rPr>
              <a:t>°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(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DejaVu Sans"/>
              </a:rPr>
              <a:t>CO</a:t>
            </a: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) = -110,5 kJ/mol</a:t>
            </a:r>
            <a:endParaRPr b="0" lang="hr-HR" sz="2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2500" spc="-1" strike="noStrike">
                <a:solidFill>
                  <a:srgbClr val="000000"/>
                </a:solidFill>
                <a:latin typeface="Arial"/>
                <a:ea typeface="Calibri"/>
              </a:rPr>
              <a:t>                                                                </a:t>
            </a:r>
            <a:endParaRPr b="0" lang="hr-HR" sz="25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hr-HR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552240" y="1685880"/>
            <a:ext cx="11543040" cy="32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609480" y="1800000"/>
            <a:ext cx="11678400" cy="194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880000" y="1728000"/>
            <a:ext cx="708696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latin typeface="Arial"/>
              </a:rPr>
              <a:t>5. Koliko se topline oslobodi gorenjem 4 mola plina etana?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latin typeface="Arial"/>
              </a:rPr>
              <a:t>    </a:t>
            </a:r>
            <a:r>
              <a:rPr b="0" lang="hr-HR" sz="1800" spc="-1" strike="noStrike">
                <a:latin typeface="Arial"/>
              </a:rPr>
              <a:t>Nacrtaj entalpijski dijagram.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latin typeface="Arial"/>
              </a:rPr>
              <a:t>6. Koliko se topline oslobodi pri tlaku od 100 kPa i temperaturi 25</a:t>
            </a:r>
            <a:r>
              <a:rPr b="0" lang="hr-HR" sz="1800" spc="-1" strike="noStrike">
                <a:latin typeface="Calibri"/>
                <a:ea typeface="Calibri"/>
              </a:rPr>
              <a:t>°</a:t>
            </a:r>
            <a:r>
              <a:rPr b="0" lang="hr-HR" sz="1800" spc="-1" strike="noStrike">
                <a:latin typeface="Arial"/>
                <a:ea typeface="Calibri"/>
              </a:rPr>
              <a:t>C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latin typeface="Arial"/>
                <a:ea typeface="Calibri"/>
              </a:rPr>
              <a:t>    </a:t>
            </a:r>
            <a:r>
              <a:rPr b="0" lang="hr-HR" sz="1800" spc="-1" strike="noStrike">
                <a:latin typeface="Arial"/>
                <a:ea typeface="Calibri"/>
              </a:rPr>
              <a:t>ako je iz kalcijevog oksida dobiveno 375 kg kalcijevog hidroksida?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latin typeface="Arial"/>
                <a:ea typeface="Calibri"/>
              </a:rPr>
              <a:t>      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2232000" y="1512000"/>
            <a:ext cx="8892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latin typeface="Arial"/>
              </a:rPr>
              <a:t>Tablica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3425040" y="360"/>
            <a:ext cx="51429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782</TotalTime>
  <Application>LibreOffice/6.2.5.2$Windows_X86_64 LibreOffice_project/1ec314fa52f458adc18c4f025c545a4e8b22c159</Application>
  <Words>187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2019-09-09T14:17:46Z</dcterms:created>
  <dc:creator>Korisnik</dc:creator>
  <dc:description/>
  <dc:language>hr-HR</dc:language>
  <cp:lastModifiedBy/>
  <cp:lastPrinted>2020-03-02T07:54:57Z</cp:lastPrinted>
  <dcterms:modified xsi:type="dcterms:W3CDTF">2020-03-25T08:25:03Z</dcterms:modified>
  <cp:revision>183</cp:revision>
  <dc:subject/>
  <dc:title>FIZIKALNA KEMIJA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