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315" r:id="rId2"/>
    <p:sldId id="316" r:id="rId3"/>
    <p:sldId id="317" r:id="rId4"/>
    <p:sldId id="318" r:id="rId5"/>
    <p:sldId id="319" r:id="rId6"/>
    <p:sldId id="320" r:id="rId7"/>
  </p:sldIdLst>
  <p:sldSz cx="12192000" cy="6858000"/>
  <p:notesSz cx="7559675" cy="106918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13" autoAdjust="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body"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32256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871520" y="2666880"/>
            <a:ext cx="32256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8258760" y="2666880"/>
            <a:ext cx="32256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1484280" y="4298400"/>
            <a:ext cx="32256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body"/>
          </p:nvPr>
        </p:nvSpPr>
        <p:spPr>
          <a:xfrm>
            <a:off x="4871520" y="4298400"/>
            <a:ext cx="32256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102" name="PlaceHolder 7"/>
          <p:cNvSpPr>
            <a:spLocks noGrp="1"/>
          </p:cNvSpPr>
          <p:nvPr>
            <p:ph type="body"/>
          </p:nvPr>
        </p:nvSpPr>
        <p:spPr>
          <a:xfrm>
            <a:off x="8258760" y="4298400"/>
            <a:ext cx="32256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subTitle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subTitle"/>
          </p:nvPr>
        </p:nvSpPr>
        <p:spPr>
          <a:xfrm>
            <a:off x="1484280" y="685800"/>
            <a:ext cx="10018440" cy="8123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312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1484280" y="429840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312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617880" y="429840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1484280" y="266688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617880" y="2666880"/>
            <a:ext cx="488880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1484280" y="4298400"/>
            <a:ext cx="10018440" cy="1489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Corb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1"/>
          <p:cNvGrpSpPr/>
          <p:nvPr/>
        </p:nvGrpSpPr>
        <p:grpSpPr>
          <a:xfrm>
            <a:off x="150840" y="0"/>
            <a:ext cx="2436480" cy="6857640"/>
            <a:chOff x="150840" y="0"/>
            <a:chExt cx="2436480" cy="6857640"/>
          </a:xfrm>
        </p:grpSpPr>
        <p:sp>
          <p:nvSpPr>
            <p:cNvPr id="56" name="CustomShape 2"/>
            <p:cNvSpPr/>
            <p:nvPr/>
          </p:nvSpPr>
          <p:spPr>
            <a:xfrm>
              <a:off x="457200" y="0"/>
              <a:ext cx="1122120" cy="5328720"/>
            </a:xfrm>
            <a:custGeom>
              <a:avLst/>
              <a:gdLst/>
              <a:ahLst/>
              <a:cxnLst/>
              <a:rect l="l" t="t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" name="CustomShape 3"/>
            <p:cNvSpPr/>
            <p:nvPr/>
          </p:nvSpPr>
          <p:spPr>
            <a:xfrm>
              <a:off x="150840" y="0"/>
              <a:ext cx="1117080" cy="5276520"/>
            </a:xfrm>
            <a:custGeom>
              <a:avLst/>
              <a:gdLst/>
              <a:ahLst/>
              <a:cxnLst/>
              <a:rect l="l" t="t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CustomShape 4"/>
            <p:cNvSpPr/>
            <p:nvPr/>
          </p:nvSpPr>
          <p:spPr>
            <a:xfrm>
              <a:off x="150840" y="5238720"/>
              <a:ext cx="1228320" cy="1618920"/>
            </a:xfrm>
            <a:custGeom>
              <a:avLst/>
              <a:gdLst/>
              <a:ahLst/>
              <a:cxnLst/>
              <a:rect l="l" t="t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" name="CustomShape 5"/>
            <p:cNvSpPr/>
            <p:nvPr/>
          </p:nvSpPr>
          <p:spPr>
            <a:xfrm>
              <a:off x="457200" y="5291280"/>
              <a:ext cx="1495080" cy="1566360"/>
            </a:xfrm>
            <a:custGeom>
              <a:avLst/>
              <a:gdLst/>
              <a:ahLst/>
              <a:cxnLst/>
              <a:rect l="l" t="t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6"/>
            <p:cNvSpPr/>
            <p:nvPr/>
          </p:nvSpPr>
          <p:spPr>
            <a:xfrm>
              <a:off x="457200" y="5286240"/>
              <a:ext cx="2130120" cy="1571400"/>
            </a:xfrm>
            <a:custGeom>
              <a:avLst/>
              <a:gdLst/>
              <a:ahLst/>
              <a:cxnLst/>
              <a:rect l="l" t="t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1" name="CustomShape 7"/>
            <p:cNvSpPr/>
            <p:nvPr/>
          </p:nvSpPr>
          <p:spPr>
            <a:xfrm>
              <a:off x="150840" y="5238720"/>
              <a:ext cx="1695240" cy="1618920"/>
            </a:xfrm>
            <a:custGeom>
              <a:avLst/>
              <a:gdLst/>
              <a:ahLst/>
              <a:cxnLst/>
              <a:rect l="l" t="t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2" name="PlaceHolder 8"/>
          <p:cNvSpPr>
            <a:spLocks noGrp="1"/>
          </p:cNvSpPr>
          <p:nvPr>
            <p:ph type="title"/>
          </p:nvPr>
        </p:nvSpPr>
        <p:spPr>
          <a:xfrm>
            <a:off x="1484280" y="685800"/>
            <a:ext cx="10018440" cy="17521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Corbel"/>
              </a:rPr>
              <a:t>Uredite stil naslova matrice</a:t>
            </a:r>
          </a:p>
        </p:txBody>
      </p:sp>
      <p:sp>
        <p:nvSpPr>
          <p:cNvPr id="63" name="PlaceHolder 9"/>
          <p:cNvSpPr>
            <a:spLocks noGrp="1"/>
          </p:cNvSpPr>
          <p:nvPr>
            <p:ph type="body"/>
          </p:nvPr>
        </p:nvSpPr>
        <p:spPr>
          <a:xfrm>
            <a:off x="1484280" y="2666880"/>
            <a:ext cx="10018440" cy="31237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285840" indent="-285480">
              <a:lnSpc>
                <a:spcPct val="100000"/>
              </a:lnSpc>
              <a:spcBef>
                <a:spcPts val="479"/>
              </a:spcBef>
              <a:spcAft>
                <a:spcPts val="601"/>
              </a:spcAft>
              <a:buClr>
                <a:srgbClr val="688727"/>
              </a:buClr>
              <a:buSzPct val="145000"/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orbel"/>
              </a:rPr>
              <a:t>Uredite stilove teksta matrice</a:t>
            </a:r>
          </a:p>
          <a:p>
            <a:pPr marL="743040" lvl="1" indent="-285480">
              <a:lnSpc>
                <a:spcPct val="100000"/>
              </a:lnSpc>
              <a:spcBef>
                <a:spcPts val="400"/>
              </a:spcBef>
              <a:spcAft>
                <a:spcPts val="601"/>
              </a:spcAft>
              <a:buClr>
                <a:srgbClr val="688727"/>
              </a:buClr>
              <a:buSzPct val="145000"/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orbel"/>
              </a:rPr>
              <a:t>Druga razina</a:t>
            </a:r>
          </a:p>
          <a:p>
            <a:pPr marL="1200240" lvl="2" indent="-285480">
              <a:lnSpc>
                <a:spcPct val="100000"/>
              </a:lnSpc>
              <a:spcBef>
                <a:spcPts val="360"/>
              </a:spcBef>
              <a:spcAft>
                <a:spcPts val="601"/>
              </a:spcAft>
              <a:buClr>
                <a:srgbClr val="688727"/>
              </a:buClr>
              <a:buSzPct val="145000"/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</a:rPr>
              <a:t>Treća razina</a:t>
            </a:r>
          </a:p>
          <a:p>
            <a:pPr marL="1542960" lvl="3" indent="-171000">
              <a:lnSpc>
                <a:spcPct val="100000"/>
              </a:lnSpc>
              <a:spcBef>
                <a:spcPts val="320"/>
              </a:spcBef>
              <a:spcAft>
                <a:spcPts val="601"/>
              </a:spcAft>
              <a:buClr>
                <a:srgbClr val="688727"/>
              </a:buClr>
              <a:buSzPct val="145000"/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Corbel"/>
              </a:rPr>
              <a:t>Četvrta razina</a:t>
            </a:r>
          </a:p>
          <a:p>
            <a:pPr marL="2000160" lvl="4" indent="-171000">
              <a:lnSpc>
                <a:spcPct val="100000"/>
              </a:lnSpc>
              <a:spcBef>
                <a:spcPts val="281"/>
              </a:spcBef>
              <a:spcAft>
                <a:spcPts val="601"/>
              </a:spcAft>
              <a:buClr>
                <a:srgbClr val="688727"/>
              </a:buClr>
              <a:buSzPct val="145000"/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Corbel"/>
              </a:rPr>
              <a:t>Peta razina</a:t>
            </a:r>
          </a:p>
        </p:txBody>
      </p:sp>
      <p:sp>
        <p:nvSpPr>
          <p:cNvPr id="64" name="PlaceHolder 10"/>
          <p:cNvSpPr>
            <a:spLocks noGrp="1"/>
          </p:cNvSpPr>
          <p:nvPr>
            <p:ph type="dt"/>
          </p:nvPr>
        </p:nvSpPr>
        <p:spPr>
          <a:xfrm>
            <a:off x="9732600" y="5883120"/>
            <a:ext cx="11426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3ED7409-6B85-4A4A-83E0-19F15132CDFE}" type="datetime">
              <a:rPr lang="hr-HR" sz="1000" b="0" strike="noStrike" spc="-1">
                <a:solidFill>
                  <a:srgbClr val="000000"/>
                </a:solidFill>
                <a:latin typeface="Corbel"/>
              </a:rPr>
              <a:t>22.3.2020.</a:t>
            </a:fld>
            <a:endParaRPr lang="hr-HR" sz="1000" b="0" strike="noStrike" spc="-1">
              <a:latin typeface="Times New Roman"/>
            </a:endParaRPr>
          </a:p>
        </p:txBody>
      </p:sp>
      <p:sp>
        <p:nvSpPr>
          <p:cNvPr id="65" name="PlaceHolder 11"/>
          <p:cNvSpPr>
            <a:spLocks noGrp="1"/>
          </p:cNvSpPr>
          <p:nvPr>
            <p:ph type="ftr"/>
          </p:nvPr>
        </p:nvSpPr>
        <p:spPr>
          <a:xfrm>
            <a:off x="2572200" y="5883120"/>
            <a:ext cx="70837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hr-HR" sz="2400" b="0" strike="noStrike" spc="-1">
              <a:latin typeface="Times New Roman"/>
            </a:endParaRPr>
          </a:p>
        </p:txBody>
      </p:sp>
      <p:sp>
        <p:nvSpPr>
          <p:cNvPr id="66" name="PlaceHolder 12"/>
          <p:cNvSpPr>
            <a:spLocks noGrp="1"/>
          </p:cNvSpPr>
          <p:nvPr>
            <p:ph type="sldNum"/>
          </p:nvPr>
        </p:nvSpPr>
        <p:spPr>
          <a:xfrm>
            <a:off x="10951920" y="5867280"/>
            <a:ext cx="5508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82B6150-9487-484E-A008-EB8F8DFD3E1A}" type="slidenum">
              <a:rPr lang="hr-HR" sz="1000" b="0" strike="noStrike" spc="-1">
                <a:solidFill>
                  <a:srgbClr val="000000"/>
                </a:solidFill>
                <a:latin typeface="Corbel"/>
              </a:rPr>
              <a:t>‹#›</a:t>
            </a:fld>
            <a:endParaRPr lang="hr-HR" sz="10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73265" y="384964"/>
            <a:ext cx="10018440" cy="609398"/>
          </a:xfrm>
        </p:spPr>
        <p:txBody>
          <a:bodyPr/>
          <a:lstStyle/>
          <a:p>
            <a:pPr algn="ctr"/>
            <a:r>
              <a:rPr lang="hr-HR" dirty="0" smtClean="0"/>
              <a:t>TEHNOLOGIJA DOBIVANJA PAPIRA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/>
          </p:nvPr>
        </p:nvSpPr>
        <p:spPr>
          <a:xfrm>
            <a:off x="1484281" y="2319709"/>
            <a:ext cx="5338550" cy="3857466"/>
          </a:xfrm>
        </p:spPr>
        <p:txBody>
          <a:bodyPr/>
          <a:lstStyle/>
          <a:p>
            <a:r>
              <a:rPr lang="hr-HR" sz="2600" b="1" dirty="0" smtClean="0">
                <a:solidFill>
                  <a:srgbClr val="FF0000"/>
                </a:solidFill>
              </a:rPr>
              <a:t>PAPIR</a:t>
            </a:r>
            <a:r>
              <a:rPr lang="hr-HR" sz="2600" b="1" dirty="0" smtClean="0"/>
              <a:t> – tanki plošni proizvod dobiven međusobnim    prepletanjem vlakana učvršćenih ljepilima.</a:t>
            </a:r>
          </a:p>
          <a:p>
            <a:endParaRPr lang="hr-HR" sz="2600" dirty="0"/>
          </a:p>
          <a:p>
            <a:r>
              <a:rPr lang="hr-HR" sz="2600" u="sng" dirty="0" smtClean="0"/>
              <a:t>Za proizvodnju papira upotrebljavaju se </a:t>
            </a:r>
            <a:r>
              <a:rPr lang="hr-HR" sz="2600" dirty="0" smtClean="0"/>
              <a:t>celuloza, </a:t>
            </a:r>
            <a:r>
              <a:rPr lang="hr-HR" sz="2600" dirty="0" err="1" smtClean="0"/>
              <a:t>poluceluloza</a:t>
            </a:r>
            <a:r>
              <a:rPr lang="hr-HR" sz="2600" dirty="0" smtClean="0"/>
              <a:t>, drvenjača, tekstilni otpaci i krpe od biljnih vlakana i stari papir.</a:t>
            </a:r>
            <a:endParaRPr lang="hr-HR" sz="2600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792" y="3131819"/>
            <a:ext cx="5531280" cy="310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6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280" y="399032"/>
            <a:ext cx="10018440" cy="609398"/>
          </a:xfrm>
        </p:spPr>
        <p:txBody>
          <a:bodyPr/>
          <a:lstStyle/>
          <a:p>
            <a:r>
              <a:rPr lang="hr-HR" dirty="0" smtClean="0"/>
              <a:t>Dodaci za proizvodnju papira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/>
          </p:nvPr>
        </p:nvSpPr>
        <p:spPr>
          <a:xfrm>
            <a:off x="1209822" y="1738661"/>
            <a:ext cx="10292898" cy="4113947"/>
          </a:xfrm>
        </p:spPr>
        <p:txBody>
          <a:bodyPr/>
          <a:lstStyle/>
          <a:p>
            <a:r>
              <a:rPr lang="hr-HR" sz="2600" b="1" dirty="0" smtClean="0">
                <a:solidFill>
                  <a:srgbClr val="C00000"/>
                </a:solidFill>
              </a:rPr>
              <a:t>PUNILA</a:t>
            </a:r>
            <a:r>
              <a:rPr lang="hr-HR" sz="2600" b="1" dirty="0" smtClean="0">
                <a:solidFill>
                  <a:srgbClr val="FFC000"/>
                </a:solidFill>
              </a:rPr>
              <a:t> </a:t>
            </a:r>
            <a:r>
              <a:rPr lang="hr-HR" sz="2600" dirty="0" smtClean="0"/>
              <a:t>– postiže se manja prozirnost papira, povećava mu se mekoća i bjelina te glatkoća i sjaj (najčešće se upotrebljavaju kaolin, talk, sadra, kreda, </a:t>
            </a:r>
            <a:r>
              <a:rPr lang="hr-HR" sz="2600" dirty="0" err="1" smtClean="0"/>
              <a:t>magnezit</a:t>
            </a:r>
            <a:r>
              <a:rPr lang="hr-HR" sz="2600" dirty="0" smtClean="0"/>
              <a:t>, barit itd.)</a:t>
            </a:r>
          </a:p>
          <a:p>
            <a:pPr marL="0" indent="0">
              <a:buNone/>
            </a:pPr>
            <a:endParaRPr lang="hr-HR" sz="2600" dirty="0" smtClean="0"/>
          </a:p>
          <a:p>
            <a:r>
              <a:rPr lang="hr-HR" sz="2600" b="1" dirty="0" smtClean="0">
                <a:solidFill>
                  <a:srgbClr val="C00000"/>
                </a:solidFill>
              </a:rPr>
              <a:t>LJEPILA</a:t>
            </a:r>
            <a:r>
              <a:rPr lang="hr-HR" sz="2600" dirty="0" smtClean="0"/>
              <a:t> – povećavaju čvrstoću papira, smanjuju poroznost i razlijevanje sredstava za pisanje (upotrebljavaju se biljna i sintetička ljepila: kolofonij, </a:t>
            </a:r>
            <a:r>
              <a:rPr lang="hr-HR" sz="2600" dirty="0" err="1" smtClean="0"/>
              <a:t>polietilen</a:t>
            </a:r>
            <a:r>
              <a:rPr lang="hr-HR" sz="2600" dirty="0" smtClean="0"/>
              <a:t> i dr.)</a:t>
            </a:r>
          </a:p>
          <a:p>
            <a:endParaRPr lang="hr-HR" sz="2600" dirty="0"/>
          </a:p>
          <a:p>
            <a:r>
              <a:rPr lang="hr-HR" sz="2600" b="1" dirty="0" smtClean="0">
                <a:solidFill>
                  <a:srgbClr val="C00000"/>
                </a:solidFill>
              </a:rPr>
              <a:t>BOJILA</a:t>
            </a:r>
            <a:r>
              <a:rPr lang="hr-HR" sz="2600" dirty="0" smtClean="0"/>
              <a:t> – anilinske boje pokazuju najveću živost tonova i postojanost na različite utjecaje.</a:t>
            </a: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152691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280" y="232864"/>
            <a:ext cx="10018440" cy="609398"/>
          </a:xfrm>
        </p:spPr>
        <p:txBody>
          <a:bodyPr/>
          <a:lstStyle/>
          <a:p>
            <a:r>
              <a:rPr lang="hr-HR" dirty="0" smtClean="0"/>
              <a:t>PROIZVODNJA PAPIRA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25" y="1002324"/>
            <a:ext cx="7394917" cy="554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51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/>
          </p:nvPr>
        </p:nvSpPr>
        <p:spPr>
          <a:xfrm>
            <a:off x="1477108" y="947483"/>
            <a:ext cx="10025612" cy="4345805"/>
          </a:xfrm>
        </p:spPr>
        <p:txBody>
          <a:bodyPr/>
          <a:lstStyle/>
          <a:p>
            <a:r>
              <a:rPr lang="hr-HR" sz="2600" dirty="0" smtClean="0"/>
              <a:t>Papirna masa se priprema prevođenjem </a:t>
            </a:r>
            <a:r>
              <a:rPr lang="hr-HR" sz="2600" dirty="0" err="1" smtClean="0"/>
              <a:t>vlaknatih</a:t>
            </a:r>
            <a:r>
              <a:rPr lang="hr-HR" sz="2600" dirty="0" smtClean="0"/>
              <a:t> sirovina u vodenu suspenziju (najviše 10% vlakana) postupkom </a:t>
            </a:r>
            <a:r>
              <a:rPr lang="hr-HR" sz="2600" dirty="0" err="1" smtClean="0"/>
              <a:t>razvlakivanja</a:t>
            </a:r>
            <a:r>
              <a:rPr lang="hr-HR" sz="2600" dirty="0" smtClean="0"/>
              <a:t> sirovina u vodi. </a:t>
            </a:r>
          </a:p>
          <a:p>
            <a:r>
              <a:rPr lang="hr-HR" sz="2600" dirty="0" smtClean="0"/>
              <a:t>U procesu mljevenja i miješanja papirne mase, koja se još zove </a:t>
            </a:r>
            <a:r>
              <a:rPr lang="hr-HR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papirna kaša ili pulpa</a:t>
            </a:r>
            <a:r>
              <a:rPr lang="hr-HR" sz="2600" dirty="0" smtClean="0"/>
              <a:t>, dodaju se punila, ljepila i prema potrebi bojila.</a:t>
            </a:r>
          </a:p>
          <a:p>
            <a:r>
              <a:rPr lang="hr-HR" sz="2600" dirty="0" smtClean="0"/>
              <a:t>Pripremljena papirna masa doprema se iz spremnika, iz kojeg kontinuirano dotječe preko uređaja za pročišćavanje i reguliranje gustoće. </a:t>
            </a:r>
          </a:p>
          <a:p>
            <a:r>
              <a:rPr lang="hr-HR" sz="2600" dirty="0" smtClean="0"/>
              <a:t>Jednolično raspoređena papirna masa dolazi na beskonačno sito stroja na kojem se oblikuje papirni list.</a:t>
            </a: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656512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/>
          </p:nvPr>
        </p:nvSpPr>
        <p:spPr>
          <a:xfrm>
            <a:off x="1463040" y="1132612"/>
            <a:ext cx="10039680" cy="4602286"/>
          </a:xfrm>
        </p:spPr>
        <p:txBody>
          <a:bodyPr/>
          <a:lstStyle/>
          <a:p>
            <a:r>
              <a:rPr lang="hr-HR" sz="2600" dirty="0" smtClean="0"/>
              <a:t>Osnovna uloga papirnog stroja je tvorba papirnog stroja je tvorba papirnog lista prepletanjem vlakana u razrijeđenoj papirnoj masi, koja se zatim odvodnjava, glača, hladi i na kraju namotava na valjke ili reže na određene oblike.</a:t>
            </a:r>
          </a:p>
          <a:p>
            <a:r>
              <a:rPr lang="hr-HR" sz="2600" dirty="0" smtClean="0"/>
              <a:t>Stroj za </a:t>
            </a:r>
            <a:r>
              <a:rPr lang="hr-HR" sz="2600" dirty="0" err="1" smtClean="0"/>
              <a:t>za</a:t>
            </a:r>
            <a:r>
              <a:rPr lang="hr-HR" sz="2600" dirty="0" smtClean="0"/>
              <a:t> izradbu papira sastoji se od </a:t>
            </a:r>
            <a:r>
              <a:rPr lang="hr-HR" sz="2600" b="1" dirty="0" smtClean="0">
                <a:solidFill>
                  <a:srgbClr val="C00000"/>
                </a:solidFill>
              </a:rPr>
              <a:t>mokrog </a:t>
            </a:r>
            <a:r>
              <a:rPr lang="hr-HR" sz="2600" dirty="0" smtClean="0"/>
              <a:t>i </a:t>
            </a:r>
            <a:r>
              <a:rPr lang="hr-HR" sz="2600" b="1" dirty="0" smtClean="0">
                <a:solidFill>
                  <a:srgbClr val="C00000"/>
                </a:solidFill>
              </a:rPr>
              <a:t>suhog</a:t>
            </a:r>
            <a:r>
              <a:rPr lang="hr-HR" sz="2600" dirty="0" smtClean="0"/>
              <a:t> </a:t>
            </a:r>
            <a:r>
              <a:rPr lang="hr-HR" sz="2600" b="1" dirty="0" smtClean="0">
                <a:solidFill>
                  <a:srgbClr val="C00000"/>
                </a:solidFill>
              </a:rPr>
              <a:t>dijela</a:t>
            </a:r>
            <a:r>
              <a:rPr lang="hr-HR" sz="2600" dirty="0" smtClean="0"/>
              <a:t>.</a:t>
            </a:r>
          </a:p>
          <a:p>
            <a:r>
              <a:rPr lang="hr-HR" sz="2600" b="1" dirty="0" smtClean="0">
                <a:solidFill>
                  <a:srgbClr val="00B050"/>
                </a:solidFill>
              </a:rPr>
              <a:t>MOKRI DIO STROJA JE SITO</a:t>
            </a:r>
            <a:r>
              <a:rPr lang="hr-HR" sz="2600" dirty="0" smtClean="0"/>
              <a:t> – sito se pokreće preko niza gusto poredanih valjaka</a:t>
            </a:r>
          </a:p>
          <a:p>
            <a:r>
              <a:rPr lang="hr-HR" sz="2600" dirty="0" smtClean="0"/>
              <a:t>Vlaknasta se masa ravnomjerno razlijeva po situ.</a:t>
            </a:r>
          </a:p>
          <a:p>
            <a:r>
              <a:rPr lang="hr-HR" sz="2600" dirty="0" smtClean="0"/>
              <a:t>Papirna traka na situ sadržava 10 -24% suhe tvari.</a:t>
            </a:r>
          </a:p>
          <a:p>
            <a:r>
              <a:rPr lang="hr-HR" sz="2600" dirty="0" smtClean="0"/>
              <a:t>Prelaskom kroz preše treba ukloniti što više vode radi povećanja čvrstoće papira.</a:t>
            </a: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172228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/>
          </p:nvPr>
        </p:nvSpPr>
        <p:spPr>
          <a:xfrm>
            <a:off x="1582754" y="844389"/>
            <a:ext cx="10018440" cy="4602286"/>
          </a:xfrm>
        </p:spPr>
        <p:txBody>
          <a:bodyPr/>
          <a:lstStyle/>
          <a:p>
            <a:r>
              <a:rPr lang="hr-HR" sz="2600" b="1" dirty="0" smtClean="0">
                <a:solidFill>
                  <a:srgbClr val="00B050"/>
                </a:solidFill>
              </a:rPr>
              <a:t>SUHI DIO STROJA </a:t>
            </a:r>
            <a:r>
              <a:rPr lang="hr-HR" sz="2600" dirty="0" smtClean="0"/>
              <a:t>– sastoji se od niza šupljih rotirajućih valjaka – cilindara obavijenih pustom, u koje se iznutra pušta vruća para.</a:t>
            </a:r>
          </a:p>
          <a:p>
            <a:r>
              <a:rPr lang="hr-HR" sz="2600" dirty="0" smtClean="0"/>
              <a:t>Nakon sušenja, traka se hladi pražnjenjem preko cilindara za hlađenje.</a:t>
            </a:r>
          </a:p>
          <a:p>
            <a:r>
              <a:rPr lang="hr-HR" sz="2600" dirty="0" smtClean="0"/>
              <a:t>Na uređaju za glačanje, papirna se masa glača s obiju strana i dobiven strojno glatki papir namotava se u role.</a:t>
            </a:r>
          </a:p>
          <a:p>
            <a:r>
              <a:rPr lang="hr-HR" sz="2600" dirty="0" smtClean="0"/>
              <a:t>Takav papir sadržava 5 – 7% vlage i može poslužiti za izradu novinskog papira.</a:t>
            </a:r>
          </a:p>
          <a:p>
            <a:endParaRPr lang="hr-HR" sz="2600" dirty="0"/>
          </a:p>
          <a:p>
            <a:r>
              <a:rPr lang="hr-HR" sz="2600" i="1" dirty="0" smtClean="0">
                <a:solidFill>
                  <a:srgbClr val="C00000"/>
                </a:solidFill>
              </a:rPr>
              <a:t>DORADBA PAPIRA </a:t>
            </a:r>
            <a:r>
              <a:rPr lang="hr-HR" sz="2600" i="1" dirty="0" smtClean="0"/>
              <a:t>radi finalizacije uključuje </a:t>
            </a:r>
            <a:r>
              <a:rPr lang="hr-HR" sz="2600" i="1" dirty="0" err="1" smtClean="0"/>
              <a:t>satiniranje</a:t>
            </a:r>
            <a:r>
              <a:rPr lang="hr-HR" sz="2600" i="1" dirty="0" smtClean="0"/>
              <a:t>, rezanje na određene formate, sortiranje, brojanje i pakiranje</a:t>
            </a:r>
            <a:r>
              <a:rPr lang="hr-HR" sz="2600" dirty="0" smtClean="0"/>
              <a:t>. </a:t>
            </a:r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2236841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811</TotalTime>
  <Words>395</Words>
  <Application>Microsoft Office PowerPoint</Application>
  <PresentationFormat>Široki zaslon</PresentationFormat>
  <Paragraphs>27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Corbel</vt:lpstr>
      <vt:lpstr>DejaVu Sans</vt:lpstr>
      <vt:lpstr>Times New Roman</vt:lpstr>
      <vt:lpstr>Office Theme</vt:lpstr>
      <vt:lpstr>TEHNOLOGIJA DOBIVANJA PAPIRA</vt:lpstr>
      <vt:lpstr>Dodaci za proizvodnju papira</vt:lpstr>
      <vt:lpstr>PROIZVODNJA PAPIRA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FIZIKALNA KEMIJA</dc:title>
  <dc:subject/>
  <dc:creator>Korisnik</dc:creator>
  <dc:description/>
  <cp:lastModifiedBy>Korisnik</cp:lastModifiedBy>
  <cp:revision>188</cp:revision>
  <cp:lastPrinted>2020-03-02T07:54:57Z</cp:lastPrinted>
  <dcterms:created xsi:type="dcterms:W3CDTF">2019-09-09T14:17:46Z</dcterms:created>
  <dcterms:modified xsi:type="dcterms:W3CDTF">2020-03-22T07:14:51Z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57</vt:i4>
  </property>
</Properties>
</file>