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5.jpeg" ContentType="image/jpeg"/>
  <Override PartName="/ppt/media/image6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357120"/>
            <a:ext cx="10514880" cy="62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57120"/>
            <a:ext cx="10514880" cy="62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sr-Latn-RS" sz="4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sr-Latn-R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5400" spc="-1" strike="noStrike">
                <a:solidFill>
                  <a:srgbClr val="ededed"/>
                </a:solidFill>
                <a:latin typeface="Corbel"/>
                <a:ea typeface="DejaVu Sans"/>
              </a:rPr>
              <a:t>NARKOTICI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119960" y="1825560"/>
            <a:ext cx="1023300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ETANOL –C2H5OH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METANOL – CH3OH 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819720"/>
            <a:ext cx="10514880" cy="415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sr-Latn-RS" sz="3000" spc="-1" strike="noStrike">
                <a:solidFill>
                  <a:srgbClr val="ffffff"/>
                </a:solidFill>
                <a:latin typeface="Arial"/>
                <a:ea typeface="DejaVu Sans"/>
              </a:rPr>
              <a:t>Klinička slika</a:t>
            </a:r>
            <a:endParaRPr b="0" lang="sr-Latn-R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3384000" y="739440"/>
            <a:ext cx="8552880" cy="559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5400" spc="-1" strike="noStrike">
                <a:solidFill>
                  <a:srgbClr val="ededed"/>
                </a:solidFill>
                <a:latin typeface="Corbel"/>
                <a:ea typeface="DejaVu Sans"/>
              </a:rPr>
              <a:t>ETANOL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119960" y="1825560"/>
            <a:ext cx="1023300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Rabi se u različite svrhe: kao dezinfekcijsko sredstvo, u industriji i preparatima u kućanstvu, u alkoholnim pićima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Pivo (6%)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Vino (10-20%)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Žestice (40-60%)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Male je  molekulske mase,  46 daltona; Tv = 78  ̊C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Topiv u vodi i u mastima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Letalna doza za odraslu osobu iznosi 5-6 g/kg tjelesne mase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113480" y="504000"/>
            <a:ext cx="10190520" cy="32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Više od 90% etanola odstranjuje se iz organizma enzimskom oksidacijom (primarno u jetri) alkoholnom dehidrogenazom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- Od svih otrovanja, ona zbog uzetog alkoholnog pića su najčešća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4320000" y="2664000"/>
            <a:ext cx="4331520" cy="404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92000" y="720000"/>
            <a:ext cx="104212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Najviše dopuštene koncentarcije etilnog alkohola u krvi sudionika u prometu u europskim državama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1296000" y="1872000"/>
            <a:ext cx="9360000" cy="469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732760" y="855720"/>
            <a:ext cx="10514880" cy="27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orbel"/>
                <a:ea typeface="DejaVu Sans"/>
              </a:rPr>
              <a:t>DIJAGNOSTIKA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637200" y="1205280"/>
            <a:ext cx="10860840" cy="46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300" spc="-1" strike="noStrike">
                <a:solidFill>
                  <a:srgbClr val="ffffff"/>
                </a:solidFill>
                <a:latin typeface="Corbel"/>
                <a:ea typeface="DejaVu Sans"/>
              </a:rPr>
              <a:t>Miris po alkoholnom piću nije dovoljan, jer mnoga alkoholna pića nemaju takav miris, kao i obratno.</a:t>
            </a:r>
            <a:endParaRPr b="0" lang="hr-HR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300" spc="-1" strike="noStrike">
                <a:solidFill>
                  <a:srgbClr val="ffffff"/>
                </a:solidFill>
                <a:latin typeface="Corbel"/>
                <a:ea typeface="DejaVu Sans"/>
              </a:rPr>
              <a:t>Naime, kod mnogih bolesnika miris iz usne šupljine podsjeća na miris ali nema veze sa mirisom alkohola.</a:t>
            </a:r>
            <a:endParaRPr b="0" lang="hr-HR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300" spc="-1" strike="noStrike">
                <a:solidFill>
                  <a:srgbClr val="ffffff"/>
                </a:solidFill>
                <a:latin typeface="Corbel"/>
                <a:ea typeface="DejaVu Sans"/>
              </a:rPr>
              <a:t>Pri sumnji na otrovanje zbog uzimanja alkoholnog pića, potrebno je odmah saznati koncentraciju etanola</a:t>
            </a:r>
            <a:endParaRPr b="0" lang="hr-HR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300" spc="-1" strike="noStrike">
                <a:solidFill>
                  <a:srgbClr val="ffffff"/>
                </a:solidFill>
                <a:latin typeface="Corbel"/>
                <a:ea typeface="DejaVu Sans"/>
              </a:rPr>
              <a:t>u serumu.</a:t>
            </a:r>
            <a:endParaRPr b="0" lang="hr-HR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300" spc="-1" strike="noStrike">
                <a:solidFill>
                  <a:srgbClr val="ffffff"/>
                </a:solidFill>
                <a:latin typeface="Corbel"/>
                <a:ea typeface="DejaVu Sans"/>
              </a:rPr>
              <a:t>Otrovanje zbog uzimanja etanola nastaje pri serumskoj koncentraciji etanola 0,3 – 0,5 %, stupor nastaje pri koncentraciji od oko 0,4 %, a koma pri koncentraciji iznad 0,5 ili 5%. </a:t>
            </a:r>
            <a:endParaRPr b="0" lang="hr-HR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300" spc="-1" strike="noStrike">
                <a:solidFill>
                  <a:srgbClr val="ffffff"/>
                </a:solidFill>
                <a:latin typeface="Corbel"/>
                <a:ea typeface="DejaVu Sans"/>
              </a:rPr>
              <a:t>No, ipak već pri koncentraciji etanola od 0,35 % (što odgovara količini od oko 200 ml popitog čistog etanola)</a:t>
            </a:r>
            <a:endParaRPr b="0" lang="hr-HR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300" spc="-1" strike="noStrike">
                <a:solidFill>
                  <a:srgbClr val="ffffff"/>
                </a:solidFill>
                <a:latin typeface="Corbel"/>
                <a:ea typeface="DejaVu Sans"/>
              </a:rPr>
              <a:t>Može se dogoditi stanje duboke kome i letalnog ishoda.</a:t>
            </a:r>
            <a:endParaRPr b="0" lang="hr-HR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88760" y="889920"/>
            <a:ext cx="10514880" cy="27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orbel"/>
                <a:ea typeface="DejaVu Sans"/>
              </a:rPr>
              <a:t>LIJEČENJE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152000" y="2304000"/>
            <a:ext cx="10118520" cy="1736280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200000"/>
              </a:lnSpc>
            </a:pPr>
            <a:r>
              <a:rPr b="0" lang="hr-HR" sz="1800" spc="-1" strike="noStrike">
                <a:solidFill>
                  <a:srgbClr val="ff0000"/>
                </a:solidFill>
                <a:latin typeface="Arial"/>
                <a:ea typeface="DejaVu Sans"/>
              </a:rPr>
              <a:t>U bolesnika teško otrovanog s etilnim alkoholom, ako se radi o uzimanju alkoholnog pića unutar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hr-HR" sz="1800" spc="-1" strike="noStrike">
                <a:solidFill>
                  <a:srgbClr val="ff0000"/>
                </a:solidFill>
                <a:latin typeface="Arial"/>
                <a:ea typeface="DejaVu Sans"/>
              </a:rPr>
              <a:t>jednog sata, treba isprati želudac s vodom ili stimulirati povraćanje a potom primjeniti aktivni ugljen</a:t>
            </a: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hr-HR" sz="1800" spc="-1" strike="noStrike">
                <a:solidFill>
                  <a:srgbClr val="ff0000"/>
                </a:solidFill>
                <a:latin typeface="Arial"/>
                <a:ea typeface="DejaVu Sans"/>
              </a:rPr>
              <a:t>kako bi se spriječila daljnja apsorpcija.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5400" spc="-1" strike="noStrike">
                <a:solidFill>
                  <a:srgbClr val="ededed"/>
                </a:solidFill>
                <a:latin typeface="Corbel"/>
                <a:ea typeface="DejaVu Sans"/>
              </a:rPr>
              <a:t>ETANOL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119960" y="1825560"/>
            <a:ext cx="1023300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Rabi se u različite svrhe: kao dezinfekcijsko sredstvo, u industriji i preparatima u kućanstvu, u alkoholnim pićima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Pivo (6%)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Vino (10-20%)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Žestice (40-60%)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Male je  molekulske mase,  46 daltona; Tv = 78  ̊C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Topiv u vodi i u mastima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ededed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ededed"/>
                </a:solidFill>
                <a:latin typeface="Corbel"/>
                <a:ea typeface="DejaVu Sans"/>
              </a:rPr>
              <a:t>Letalna doza za odraslu osobu iznosi 5-6 g/kg tjelesne mase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119960" y="2548440"/>
            <a:ext cx="10233000" cy="290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Metanol je veće otrovnosti od etanola, zbog pretvaranja u metabolite.</a:t>
            </a:r>
            <a:endParaRPr b="0" lang="hr-HR" sz="26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Oko pet puta brže se metabolizira i izlučuje iz organizma od etanola. Izlučuje se u plućima i bubrezima </a:t>
            </a:r>
            <a:endParaRPr b="0" lang="hr-HR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6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1" lang="hr-HR" sz="2600" spc="-1" strike="noStrike">
                <a:solidFill>
                  <a:srgbClr val="ff0000"/>
                </a:solidFill>
                <a:latin typeface="Arial"/>
                <a:ea typeface="DejaVu Sans"/>
              </a:rPr>
              <a:t>Letalna doza</a:t>
            </a:r>
            <a:r>
              <a:rPr b="0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 metanola iznosi u rasponu od 60 – 260 ml, a u zraku 200 ppm.</a:t>
            </a:r>
            <a:endParaRPr b="0" lang="hr-H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819720"/>
            <a:ext cx="10514880" cy="415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sr-Latn-RS" sz="3000" spc="-1" strike="noStrike">
                <a:solidFill>
                  <a:srgbClr val="ffffff"/>
                </a:solidFill>
                <a:latin typeface="Arial"/>
                <a:ea typeface="DejaVu Sans"/>
              </a:rPr>
              <a:t>Metabolizam metilnog alkohola</a:t>
            </a:r>
            <a:endParaRPr b="0" lang="sr-Latn-R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6768000" y="399240"/>
            <a:ext cx="4668480" cy="622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TM04033923[[fn=Dubina]]</Template>
  <TotalTime>766</TotalTime>
  <Application>LibreOffice/6.2.5.2$Windows_X86_64 LibreOffice_project/1ec314fa52f458adc18c4f025c545a4e8b22c159</Application>
  <Words>413</Words>
  <Paragraphs>49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2019-09-13T09:45:47Z</dcterms:created>
  <dc:creator>Korisnik</dc:creator>
  <dc:description/>
  <dc:language>hr-HR</dc:language>
  <cp:lastModifiedBy/>
  <dcterms:modified xsi:type="dcterms:W3CDTF">2020-03-23T07:09:21Z</dcterms:modified>
  <cp:revision>139</cp:revision>
  <dc:subject/>
  <dc:title>TOKSIKOLOGIJA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