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86" r:id="rId4"/>
    <p:sldId id="332" r:id="rId5"/>
    <p:sldId id="335" r:id="rId6"/>
    <p:sldId id="334" r:id="rId7"/>
    <p:sldId id="333" r:id="rId8"/>
    <p:sldId id="336" r:id="rId9"/>
    <p:sldId id="337" r:id="rId10"/>
    <p:sldId id="338" r:id="rId11"/>
    <p:sldId id="347" r:id="rId12"/>
    <p:sldId id="346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podnožj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ručn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19.3.2020.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gr.unideb.hu/~agocs/informatics/07_e_internet/e_tonic/content/23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ysearcher.com/" TargetMode="External"/><Relationship Id="rId2" Type="http://schemas.openxmlformats.org/officeDocument/2006/relationships/hyperlink" Target="http://www.albany.net/allinon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Pretraživanje i vrednovanje informacija na webu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4</a:t>
            </a:r>
            <a:r>
              <a:rPr lang="hr-HR" dirty="0" smtClean="0"/>
              <a:t>.E </a:t>
            </a:r>
            <a:r>
              <a:rPr lang="hr-HR" dirty="0"/>
              <a:t>web dizajner</a:t>
            </a:r>
          </a:p>
          <a:p>
            <a:r>
              <a:rPr lang="hr-HR" dirty="0"/>
              <a:t>Internetske tehnologije</a:t>
            </a:r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5214942" y="6072206"/>
            <a:ext cx="373380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hr-HR" sz="2000" dirty="0"/>
              <a:t>Marin Kovač, </a:t>
            </a:r>
            <a:r>
              <a:rPr lang="hr-HR" sz="2000" dirty="0" err="1"/>
              <a:t>mag.inf</a:t>
            </a:r>
            <a:endParaRPr lang="hr-H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1E497-216F-423B-BD84-13799066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4.5 Ostali alati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E237D-92A8-40C4-B990-C694460F0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781128"/>
          </a:xfrm>
        </p:spPr>
        <p:txBody>
          <a:bodyPr>
            <a:normAutofit fontScale="92500"/>
          </a:bodyPr>
          <a:lstStyle/>
          <a:p>
            <a:r>
              <a:rPr lang="hr-HR" dirty="0"/>
              <a:t>specijalizirana sučelja (</a:t>
            </a:r>
            <a:r>
              <a:rPr lang="hr-HR" i="1" dirty="0"/>
              <a:t>information gateways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prednosti:</a:t>
            </a:r>
          </a:p>
          <a:p>
            <a:pPr lvl="2"/>
            <a:r>
              <a:rPr lang="hr-HR" dirty="0"/>
              <a:t>konkretno klasificiran sadržajuvijek u kontekstu</a:t>
            </a:r>
          </a:p>
          <a:p>
            <a:pPr lvl="2"/>
            <a:r>
              <a:rPr lang="hr-HR" dirty="0"/>
              <a:t>moguće pretraživanje</a:t>
            </a:r>
          </a:p>
          <a:p>
            <a:pPr lvl="1"/>
            <a:r>
              <a:rPr lang="hr-HR" dirty="0"/>
              <a:t>mane:</a:t>
            </a:r>
          </a:p>
          <a:p>
            <a:pPr lvl="2"/>
            <a:r>
              <a:rPr lang="hr-HR" dirty="0"/>
              <a:t>vezani uz jednu temu (područje)</a:t>
            </a:r>
          </a:p>
          <a:p>
            <a:pPr lvl="2"/>
            <a:r>
              <a:rPr lang="hr-HR" dirty="0"/>
              <a:t>manualno održavanje</a:t>
            </a:r>
          </a:p>
          <a:p>
            <a:pPr marL="749808" lvl="2" indent="0">
              <a:buNone/>
            </a:pPr>
            <a:endParaRPr lang="hr-HR" dirty="0"/>
          </a:p>
          <a:p>
            <a:r>
              <a:rPr lang="hr-HR" dirty="0"/>
              <a:t>primjer:</a:t>
            </a:r>
          </a:p>
          <a:p>
            <a:pPr lvl="1"/>
            <a:r>
              <a:rPr lang="hr-HR" dirty="0">
                <a:hlinkClick r:id="rId2"/>
              </a:rPr>
              <a:t>http://www.agr.unideb.hu/~agocs/informatics/07_e_internet/e_tonic/content/23.html</a:t>
            </a: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B0F14C-82EF-4725-BB78-FE6DEACFFE42}"/>
              </a:ext>
            </a:extLst>
          </p:cNvPr>
          <p:cNvSpPr txBox="1"/>
          <p:nvPr/>
        </p:nvSpPr>
        <p:spPr>
          <a:xfrm>
            <a:off x="42295" y="89972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*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25FD878A-9F0F-469F-B3DF-17DA69BAD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5" y="5171853"/>
            <a:ext cx="2497167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Ponavljanje...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hr-HR" dirty="0"/>
              <a:t>Strategija pronalaženja informacija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Web tražilice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Nevidljivi web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Tematski katalozi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Pretraživačka sintaksa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Vrednovanje rezultata</a:t>
            </a:r>
          </a:p>
        </p:txBody>
      </p:sp>
    </p:spTree>
    <p:extLst>
      <p:ext uri="{BB962C8B-B14F-4D97-AF65-F5344CB8AC3E}">
        <p14:creationId xmlns:p14="http://schemas.microsoft.com/office/powerpoint/2010/main" val="4177932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endParaRPr lang="hr-HR" sz="2800" dirty="0"/>
          </a:p>
          <a:p>
            <a:pPr>
              <a:buNone/>
              <a:defRPr/>
            </a:pPr>
            <a:endParaRPr lang="hr-HR" sz="2800" dirty="0"/>
          </a:p>
          <a:p>
            <a:pPr>
              <a:buNone/>
              <a:defRPr/>
            </a:pPr>
            <a:endParaRPr lang="hr-HR" sz="2800" dirty="0"/>
          </a:p>
          <a:p>
            <a:pPr algn="ctr">
              <a:buNone/>
              <a:defRPr/>
            </a:pPr>
            <a:r>
              <a:rPr lang="hr-HR" sz="2800" dirty="0"/>
              <a:t>      KRAJ NASTAVNE </a:t>
            </a:r>
            <a:r>
              <a:rPr lang="hr-HR" sz="2800" dirty="0" smtClean="0"/>
              <a:t>JEDINICE</a:t>
            </a:r>
            <a:r>
              <a:rPr lang="hr-HR" sz="2800" dirty="0" smtClean="0"/>
              <a:t> </a:t>
            </a:r>
            <a:r>
              <a:rPr lang="hr-HR" sz="2800" dirty="0"/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hr-HR" dirty="0"/>
              <a:t>Strategija pronalaženja informacija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Web tražilice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Nevidljivi web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Tematski katalozi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Pretraživačka sintaksa</a:t>
            </a:r>
          </a:p>
          <a:p>
            <a:pPr marL="550926" indent="-514350">
              <a:buFont typeface="+mj-lt"/>
              <a:buAutoNum type="arabicPeriod"/>
            </a:pPr>
            <a:r>
              <a:rPr lang="hr-HR" dirty="0"/>
              <a:t>Vrednovanje rezultata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F4407-6B26-4A45-ADB8-71217F1C8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0523512" cy="1143000"/>
          </a:xfrm>
        </p:spPr>
        <p:txBody>
          <a:bodyPr>
            <a:normAutofit/>
          </a:bodyPr>
          <a:lstStyle/>
          <a:p>
            <a:r>
              <a:rPr lang="hr-HR" sz="4400" dirty="0"/>
              <a:t>4. Tematski katalozi (</a:t>
            </a:r>
            <a:r>
              <a:rPr lang="hr-HR" sz="4400" i="1" dirty="0"/>
              <a:t>subject trees</a:t>
            </a:r>
            <a:r>
              <a:rPr lang="hr-HR" sz="4400" dirty="0"/>
              <a:t>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44C0A94-27FB-4158-A06F-7B81AED44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7152" y="1628800"/>
            <a:ext cx="724969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9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D99C3-A81D-4923-BC98-06BF2349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4.1 Tematski katalozi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4365-798B-41D6-97F5-EF06F21D7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853136"/>
          </a:xfrm>
        </p:spPr>
        <p:txBody>
          <a:bodyPr>
            <a:normAutofit/>
          </a:bodyPr>
          <a:lstStyle/>
          <a:p>
            <a:r>
              <a:rPr lang="hr-HR" sz="2800" dirty="0"/>
              <a:t>tematski organizirane kolekcije podataka o odabranim mrežnim resursima</a:t>
            </a:r>
          </a:p>
          <a:p>
            <a:pPr lvl="1"/>
            <a:r>
              <a:rPr lang="hr-HR" sz="2400" dirty="0"/>
              <a:t>odabrani resursi klasificirani po temama</a:t>
            </a:r>
          </a:p>
          <a:p>
            <a:r>
              <a:rPr lang="hr-HR" sz="2800" dirty="0"/>
              <a:t>sadrže URL adrese mrežnih resursa</a:t>
            </a:r>
          </a:p>
          <a:p>
            <a:r>
              <a:rPr lang="hr-HR" sz="2800" dirty="0"/>
              <a:t>mogu sadržavati i nazive resursa, sažetke, ...</a:t>
            </a:r>
          </a:p>
          <a:p>
            <a:r>
              <a:rPr lang="hr-HR" sz="2800" dirty="0"/>
              <a:t>ne održavaju se automatski (programski) več se temelje na radu urednika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0C3F55B-4AD9-413A-AA59-C3B679143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5" y="5171853"/>
            <a:ext cx="2497167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17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B0C1D-D722-4A1D-B7F8-A86AEDEBA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4.1 Tematski katalozi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94C3A-C52B-48FB-90F3-CFC8A5BB7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853136"/>
          </a:xfrm>
        </p:spPr>
        <p:txBody>
          <a:bodyPr>
            <a:normAutofit/>
          </a:bodyPr>
          <a:lstStyle/>
          <a:p>
            <a:r>
              <a:rPr lang="hr-HR" sz="2800" dirty="0"/>
              <a:t>klasificiranje resursa se odvija prema hijerarhijskoj shemi tema (područja)</a:t>
            </a:r>
          </a:p>
          <a:p>
            <a:r>
              <a:rPr lang="hr-HR" sz="2800" dirty="0"/>
              <a:t>načini klasificiranja nije unificiran (UDC, Dewey, proizvoljan...)</a:t>
            </a:r>
          </a:p>
          <a:p>
            <a:r>
              <a:rPr lang="hr-HR" sz="2800" dirty="0"/>
              <a:t>postoji mogućnost pretraživanja kataloga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3647444-F1CF-4551-A8AB-3DD6836FD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5" y="5171853"/>
            <a:ext cx="2497167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6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4FF6-FBAC-4726-925E-A2466E245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4.2 Primjeri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E11C2F-84B0-40B2-8964-53791F91A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6" y="1772816"/>
            <a:ext cx="7896928" cy="4392487"/>
          </a:xfrm>
        </p:spPr>
      </p:pic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AE5BA7D5-43C9-4355-907E-AC67C2287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5" y="5171853"/>
            <a:ext cx="2497167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8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E51E6-BF73-450E-8869-E1C12660A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4.3 Važne odlike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8B42B-B583-4ACD-A7FB-54E51820C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</p:spPr>
        <p:txBody>
          <a:bodyPr>
            <a:normAutofit/>
          </a:bodyPr>
          <a:lstStyle/>
          <a:p>
            <a:r>
              <a:rPr lang="hr-HR" sz="2800" dirty="0"/>
              <a:t>veličina (broj klasificiranih resursa)</a:t>
            </a:r>
          </a:p>
          <a:p>
            <a:pPr lvl="1"/>
            <a:r>
              <a:rPr lang="hr-HR" sz="2400" dirty="0"/>
              <a:t>Yahoo (1999) – 150 editors, 1,2 mil Web links</a:t>
            </a:r>
          </a:p>
          <a:p>
            <a:pPr lvl="1"/>
            <a:r>
              <a:rPr lang="hr-HR" sz="2400" dirty="0"/>
              <a:t>Open Directory – 16 000 editors, 1 mil Web links</a:t>
            </a:r>
          </a:p>
          <a:p>
            <a:r>
              <a:rPr lang="hr-HR" sz="2800" dirty="0"/>
              <a:t>tematsko stablo – način klasifikacije</a:t>
            </a:r>
          </a:p>
          <a:p>
            <a:r>
              <a:rPr lang="hr-HR" sz="2800" dirty="0"/>
              <a:t>dostupne informacije o resursima</a:t>
            </a:r>
          </a:p>
          <a:p>
            <a:r>
              <a:rPr lang="hr-HR" sz="2800" dirty="0"/>
              <a:t>rangiranje resursa</a:t>
            </a:r>
          </a:p>
          <a:p>
            <a:r>
              <a:rPr lang="hr-HR" sz="2800" dirty="0"/>
              <a:t>mogućnost pretraživanja</a:t>
            </a:r>
          </a:p>
          <a:p>
            <a:r>
              <a:rPr lang="hr-HR" sz="2800" dirty="0"/>
              <a:t>dodatne mogućnosti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F4C6A38-41FC-436C-A6F8-022880817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5" y="5171853"/>
            <a:ext cx="2497167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16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487A-F6F5-47B7-A0CC-AAF6A73A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4.4 Prednosti i mane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DB970-28EF-44A8-816A-3A4DC3E94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83162"/>
          </a:xfrm>
        </p:spPr>
        <p:txBody>
          <a:bodyPr>
            <a:normAutofit/>
          </a:bodyPr>
          <a:lstStyle/>
          <a:p>
            <a:r>
              <a:rPr lang="hr-HR" sz="2800" dirty="0"/>
              <a:t>prednosti:</a:t>
            </a:r>
          </a:p>
          <a:p>
            <a:pPr lvl="1"/>
            <a:r>
              <a:rPr lang="hr-HR" sz="2400" dirty="0"/>
              <a:t>klasifikacija resursa po temama (područja)</a:t>
            </a:r>
          </a:p>
          <a:p>
            <a:pPr lvl="1"/>
            <a:r>
              <a:rPr lang="hr-HR" sz="2400" dirty="0"/>
              <a:t>mogućnost internog pretraživanja kataloga</a:t>
            </a:r>
          </a:p>
          <a:p>
            <a:pPr lvl="1"/>
            <a:r>
              <a:rPr lang="hr-HR" sz="2400" dirty="0"/>
              <a:t>nema „smeća”</a:t>
            </a:r>
          </a:p>
          <a:p>
            <a:pPr marL="448056" lvl="1" indent="0">
              <a:buNone/>
            </a:pPr>
            <a:endParaRPr lang="hr-HR" sz="2400" dirty="0"/>
          </a:p>
          <a:p>
            <a:r>
              <a:rPr lang="hr-HR" sz="2800" dirty="0"/>
              <a:t>mane:</a:t>
            </a:r>
          </a:p>
          <a:p>
            <a:pPr lvl="1"/>
            <a:r>
              <a:rPr lang="hr-HR" sz="2400" dirty="0"/>
              <a:t>manualno održavanje </a:t>
            </a:r>
          </a:p>
          <a:p>
            <a:pPr lvl="1"/>
            <a:r>
              <a:rPr lang="hr-HR" sz="2400" dirty="0"/>
              <a:t>pojedine dijelove kataloga ne uređuju             profesionalci</a:t>
            </a:r>
          </a:p>
          <a:p>
            <a:pPr lvl="1"/>
            <a:r>
              <a:rPr lang="hr-HR" sz="2400" dirty="0"/>
              <a:t>sadrže i zastarjele informacije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724F231-26FA-448D-8655-FA9BF16E2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5" y="5171853"/>
            <a:ext cx="2497167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9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6AE45-2B35-4C13-ADD7-0CD77D7EB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4.5 Ostali alati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7083F-D5A5-4FCC-A534-5AFB219EF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853136"/>
          </a:xfrm>
        </p:spPr>
        <p:txBody>
          <a:bodyPr>
            <a:normAutofit/>
          </a:bodyPr>
          <a:lstStyle/>
          <a:p>
            <a:r>
              <a:rPr lang="hr-HR" sz="2800" dirty="0"/>
              <a:t>višestruka sučelja (</a:t>
            </a:r>
            <a:r>
              <a:rPr lang="hr-HR" sz="2800" i="1" dirty="0"/>
              <a:t>multiple search interfaces</a:t>
            </a:r>
            <a:r>
              <a:rPr lang="hr-HR" sz="2800" dirty="0"/>
              <a:t>)</a:t>
            </a:r>
          </a:p>
          <a:p>
            <a:pPr lvl="1"/>
            <a:r>
              <a:rPr lang="hr-HR" sz="2400" dirty="0"/>
              <a:t>jednostavna sučelja koja korisniku omogućuje da na jednom mjestu odabere pretraživački mehanizam</a:t>
            </a:r>
          </a:p>
          <a:p>
            <a:pPr lvl="1"/>
            <a:r>
              <a:rPr lang="hr-HR" sz="2400" dirty="0"/>
              <a:t>nemaju vlastite baze podataka niti robot program</a:t>
            </a:r>
          </a:p>
          <a:p>
            <a:pPr marL="448056" lvl="1" indent="0">
              <a:buNone/>
            </a:pPr>
            <a:endParaRPr lang="hr-HR" sz="2400" dirty="0"/>
          </a:p>
          <a:p>
            <a:r>
              <a:rPr lang="hr-HR" sz="2800" dirty="0"/>
              <a:t>primjeri:</a:t>
            </a:r>
          </a:p>
          <a:p>
            <a:pPr lvl="1"/>
            <a:r>
              <a:rPr lang="hr-HR" dirty="0"/>
              <a:t>All-in-One – </a:t>
            </a:r>
            <a:r>
              <a:rPr lang="hr-HR" dirty="0">
                <a:hlinkClick r:id="rId2"/>
              </a:rPr>
              <a:t>http://www.albany.net/allinone/</a:t>
            </a:r>
            <a:endParaRPr lang="hr-HR" dirty="0"/>
          </a:p>
          <a:p>
            <a:pPr lvl="1"/>
            <a:r>
              <a:rPr lang="hr-HR" dirty="0"/>
              <a:t>Easy Searcher – </a:t>
            </a:r>
            <a:r>
              <a:rPr lang="hr-HR" dirty="0">
                <a:hlinkClick r:id="rId3"/>
              </a:rPr>
              <a:t>http://www.easysearcher.com/</a:t>
            </a:r>
            <a:endParaRPr lang="hr-HR" dirty="0"/>
          </a:p>
          <a:p>
            <a:endParaRPr lang="hr-HR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16C4E30-1900-4530-9465-64407D307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6215" y="5171853"/>
            <a:ext cx="2497167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1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hnički">
  <a:themeElements>
    <a:clrScheme name="Tehnički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hnički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hnič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1408</TotalTime>
  <Words>300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Franklin Gothic Book</vt:lpstr>
      <vt:lpstr>Wingdings</vt:lpstr>
      <vt:lpstr>Wingdings 2</vt:lpstr>
      <vt:lpstr>Tehnički</vt:lpstr>
      <vt:lpstr>Pretraživanje i vrednovanje informacija na webu</vt:lpstr>
      <vt:lpstr>Sadržaj</vt:lpstr>
      <vt:lpstr>4. Tematski katalozi (subject trees)</vt:lpstr>
      <vt:lpstr>4.1 Tematski katalozi</vt:lpstr>
      <vt:lpstr>4.1 Tematski katalozi</vt:lpstr>
      <vt:lpstr>4.2 Primjeri</vt:lpstr>
      <vt:lpstr>4.3 Važne odlike</vt:lpstr>
      <vt:lpstr>4.4 Prednosti i mane</vt:lpstr>
      <vt:lpstr>4.5 Ostali alati (1)</vt:lpstr>
      <vt:lpstr>4.5 Ostali alati (2)</vt:lpstr>
      <vt:lpstr>Ponavljanje...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 i razvoj računala</dc:title>
  <dc:creator>Marin</dc:creator>
  <cp:lastModifiedBy>Zhule Cro</cp:lastModifiedBy>
  <cp:revision>270</cp:revision>
  <dcterms:created xsi:type="dcterms:W3CDTF">2012-09-10T13:59:36Z</dcterms:created>
  <dcterms:modified xsi:type="dcterms:W3CDTF">2020-03-19T09:47:36Z</dcterms:modified>
</cp:coreProperties>
</file>