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3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7DEE-4109-4C2A-9B80-67B62EA97B1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D00-3523-4DC5-8596-FEC852AB7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230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7DEE-4109-4C2A-9B80-67B62EA97B1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D00-3523-4DC5-8596-FEC852AB7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90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7DEE-4109-4C2A-9B80-67B62EA97B1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D00-3523-4DC5-8596-FEC852AB7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0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7DEE-4109-4C2A-9B80-67B62EA97B1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D00-3523-4DC5-8596-FEC852AB7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14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7DEE-4109-4C2A-9B80-67B62EA97B1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D00-3523-4DC5-8596-FEC852AB7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18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7DEE-4109-4C2A-9B80-67B62EA97B1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D00-3523-4DC5-8596-FEC852AB7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52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7DEE-4109-4C2A-9B80-67B62EA97B1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D00-3523-4DC5-8596-FEC852AB7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79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7DEE-4109-4C2A-9B80-67B62EA97B1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D00-3523-4DC5-8596-FEC852AB7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86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7DEE-4109-4C2A-9B80-67B62EA97B1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D00-3523-4DC5-8596-FEC852AB7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676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7DEE-4109-4C2A-9B80-67B62EA97B1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D00-3523-4DC5-8596-FEC852AB7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530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7DEE-4109-4C2A-9B80-67B62EA97B1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8D00-3523-4DC5-8596-FEC852AB7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158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7DEE-4109-4C2A-9B80-67B62EA97B11}" type="datetimeFigureOut">
              <a:rPr lang="hr-HR" smtClean="0"/>
              <a:t>14.3.2020.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A8D00-3523-4DC5-8596-FEC852AB70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54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11968" y="2064836"/>
            <a:ext cx="9144000" cy="2387600"/>
          </a:xfrm>
        </p:spPr>
        <p:txBody>
          <a:bodyPr/>
          <a:lstStyle/>
          <a:p>
            <a:r>
              <a:rPr lang="hr-HR" dirty="0" err="1" smtClean="0"/>
              <a:t>Disperzni</a:t>
            </a:r>
            <a:r>
              <a:rPr lang="hr-HR" dirty="0" smtClean="0"/>
              <a:t> sustavi</a:t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700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5537" y="-80044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+mn-lt"/>
              </a:rPr>
              <a:t>Svojstva koloidnih sustava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421" y="105560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Neka od koloidnih svojstava su: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err="1" smtClean="0"/>
              <a:t>Tyndallov</a:t>
            </a:r>
            <a:r>
              <a:rPr lang="hr-HR" b="1" dirty="0" smtClean="0"/>
              <a:t> fenomen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adsorpcija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koagulacija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err="1" smtClean="0"/>
              <a:t>elektroforeza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err="1" smtClean="0"/>
              <a:t>Brownovo</a:t>
            </a:r>
            <a:r>
              <a:rPr lang="hr-HR" dirty="0" smtClean="0"/>
              <a:t> gibanje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difuzija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err="1" smtClean="0"/>
              <a:t>ultrafiltracija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Dijaliza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626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421" y="717884"/>
            <a:ext cx="10812379" cy="5459079"/>
          </a:xfrm>
        </p:spPr>
        <p:txBody>
          <a:bodyPr/>
          <a:lstStyle/>
          <a:p>
            <a:r>
              <a:rPr lang="hr-HR" b="1" dirty="0" err="1" smtClean="0"/>
              <a:t>Tyndallov</a:t>
            </a:r>
            <a:r>
              <a:rPr lang="hr-HR" b="1" dirty="0" smtClean="0"/>
              <a:t> fenomen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16" y="1283370"/>
            <a:ext cx="8021760" cy="53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7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60421"/>
            <a:ext cx="11049000" cy="601654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Adsorpcija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-1" y="914399"/>
            <a:ext cx="12232341" cy="431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600" dirty="0" smtClean="0"/>
              <a:t>proces u kojemu površina krutog tijela veže na sebe čestice plina ili kapljevine</a:t>
            </a:r>
          </a:p>
          <a:p>
            <a:r>
              <a:rPr lang="da-DK" sz="2600" dirty="0" smtClean="0"/>
              <a:t>koloidne čestice imaju </a:t>
            </a:r>
            <a:r>
              <a:rPr lang="da-DK" sz="2600" b="1" dirty="0" smtClean="0"/>
              <a:t>veliku sposobnost adsorpcije </a:t>
            </a:r>
            <a:r>
              <a:rPr lang="da-DK" sz="2600" dirty="0" smtClean="0"/>
              <a:t>jer se time smanjuje njihova površinska energija</a:t>
            </a:r>
            <a:endParaRPr lang="hr-HR" sz="2600" dirty="0" smtClean="0"/>
          </a:p>
          <a:p>
            <a:r>
              <a:rPr lang="hr-HR" sz="2600" dirty="0" smtClean="0"/>
              <a:t>omogućava </a:t>
            </a:r>
            <a:r>
              <a:rPr lang="hr-HR" sz="2600" b="1" dirty="0" smtClean="0"/>
              <a:t>razdvajanje</a:t>
            </a:r>
            <a:r>
              <a:rPr lang="hr-HR" sz="2600" dirty="0" smtClean="0"/>
              <a:t> ili </a:t>
            </a:r>
            <a:r>
              <a:rPr lang="hr-HR" sz="2600" b="1" dirty="0" smtClean="0"/>
              <a:t>pročišćavanje</a:t>
            </a:r>
            <a:r>
              <a:rPr lang="hr-HR" sz="2600" dirty="0" smtClean="0"/>
              <a:t> plinova i kapljevina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r="16342" b="4318"/>
          <a:stretch/>
        </p:blipFill>
        <p:spPr>
          <a:xfrm>
            <a:off x="879068" y="2879557"/>
            <a:ext cx="4013515" cy="3878179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551428" y="3614171"/>
            <a:ext cx="75180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 smtClean="0"/>
              <a:t>Na svojstvu adsorpcije temelji se primjena aktivnog ugljena čije su čestice koloidnih dimenzija.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K</a:t>
            </a:r>
            <a:r>
              <a:rPr lang="hr-HR" sz="2600" dirty="0" smtClean="0"/>
              <a:t>oristi se u zaštitnoj maski jer dobro veže otrovne plinove.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7884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8969" y="277562"/>
            <a:ext cx="10515600" cy="4351338"/>
          </a:xfrm>
        </p:spPr>
        <p:txBody>
          <a:bodyPr/>
          <a:lstStyle/>
          <a:p>
            <a:r>
              <a:rPr lang="hr-HR" dirty="0"/>
              <a:t>Smjesa – sastoji se od najmanje dvije tvari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17790" r="165" b="3884"/>
          <a:stretch/>
        </p:blipFill>
        <p:spPr>
          <a:xfrm>
            <a:off x="180475" y="954505"/>
            <a:ext cx="3218130" cy="318435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4586" r="5368" b="4932"/>
          <a:stretch/>
        </p:blipFill>
        <p:spPr>
          <a:xfrm>
            <a:off x="3741822" y="806116"/>
            <a:ext cx="3879210" cy="25717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27" y="198019"/>
            <a:ext cx="4399046" cy="29326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7" y="3705725"/>
            <a:ext cx="4116305" cy="274420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95" y="3276597"/>
            <a:ext cx="4364612" cy="33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8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130796" y="502756"/>
                <a:ext cx="12009127" cy="58120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hr-HR" dirty="0"/>
              </a:p>
              <a:p>
                <a:r>
                  <a:rPr lang="hr-HR" dirty="0" smtClean="0">
                    <a:solidFill>
                      <a:srgbClr val="FF0000"/>
                    </a:solidFill>
                  </a:rPr>
                  <a:t>Jedna tvar je raspršena(</a:t>
                </a:r>
                <a:r>
                  <a:rPr lang="hr-HR" dirty="0" err="1" smtClean="0">
                    <a:solidFill>
                      <a:srgbClr val="FF0000"/>
                    </a:solidFill>
                  </a:rPr>
                  <a:t>dispergirana</a:t>
                </a:r>
                <a:r>
                  <a:rPr lang="hr-HR" dirty="0" smtClean="0">
                    <a:solidFill>
                      <a:srgbClr val="FF0000"/>
                    </a:solidFill>
                  </a:rPr>
                  <a:t>) u drugoj tvari</a:t>
                </a:r>
                <a:r>
                  <a:rPr lang="hr-HR" dirty="0" smtClean="0"/>
                  <a:t>.</a:t>
                </a:r>
              </a:p>
              <a:p>
                <a:endParaRPr lang="hr-HR" dirty="0"/>
              </a:p>
              <a:p>
                <a:endParaRPr lang="hr-HR" dirty="0" smtClean="0"/>
              </a:p>
              <a:p>
                <a:endParaRPr lang="hr-HR" dirty="0"/>
              </a:p>
              <a:p>
                <a:pPr marL="0" indent="0">
                  <a:buNone/>
                </a:pPr>
                <a:endParaRPr lang="hr-HR" dirty="0" smtClean="0"/>
              </a:p>
              <a:p>
                <a:endParaRPr lang="hr-HR" dirty="0"/>
              </a:p>
              <a:p>
                <a:endParaRPr lang="hr-HR" dirty="0" smtClean="0"/>
              </a:p>
              <a:p>
                <a:pPr marL="0" indent="0">
                  <a:buNone/>
                </a:pPr>
                <a:endParaRPr lang="hr-HR" dirty="0" smtClean="0"/>
              </a:p>
              <a:p>
                <a:pPr marL="0" indent="0">
                  <a:buNone/>
                </a:pPr>
                <a:endParaRPr lang="hr-HR" dirty="0"/>
              </a:p>
              <a:p>
                <a:r>
                  <a:rPr lang="hr-HR" dirty="0" smtClean="0"/>
                  <a:t>Npr. </a:t>
                </a:r>
                <a:r>
                  <a:rPr lang="hr-HR" b="1" dirty="0" smtClean="0"/>
                  <a:t>magla</a:t>
                </a:r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dirty="0" smtClean="0"/>
                  <a:t> voda(</a:t>
                </a:r>
                <a:r>
                  <a:rPr lang="hr-HR" dirty="0" err="1" smtClean="0"/>
                  <a:t>disperzno</a:t>
                </a:r>
                <a:r>
                  <a:rPr lang="hr-HR" dirty="0" smtClean="0"/>
                  <a:t> sredstvo) raspršena u zraku(plin je </a:t>
                </a:r>
                <a:r>
                  <a:rPr lang="hr-HR" dirty="0" err="1" smtClean="0"/>
                  <a:t>disperzna</a:t>
                </a:r>
                <a:r>
                  <a:rPr lang="hr-HR" dirty="0" smtClean="0"/>
                  <a:t> </a:t>
                </a:r>
                <a:r>
                  <a:rPr lang="hr-HR" dirty="0" smtClean="0"/>
                  <a:t>faza)</a:t>
                </a:r>
                <a:endParaRPr lang="hr-HR" dirty="0" smtClean="0"/>
              </a:p>
            </p:txBody>
          </p:sp>
        </mc:Choice>
        <mc:Fallback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796" y="502756"/>
                <a:ext cx="12009127" cy="5812005"/>
              </a:xfrm>
              <a:blipFill>
                <a:blip r:embed="rId2"/>
                <a:stretch>
                  <a:fillRect l="-914" r="-25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niOkvir 4"/>
          <p:cNvSpPr txBox="1"/>
          <p:nvPr/>
        </p:nvSpPr>
        <p:spPr>
          <a:xfrm>
            <a:off x="4178969" y="2330282"/>
            <a:ext cx="336483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FF0000"/>
                </a:solidFill>
              </a:rPr>
              <a:t>DISPERZNI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sz="2800" b="1" dirty="0" smtClean="0">
                <a:solidFill>
                  <a:srgbClr val="FF0000"/>
                </a:solidFill>
              </a:rPr>
              <a:t>SUSTAV</a:t>
            </a:r>
            <a:endParaRPr lang="hr-HR" sz="2800" b="1" dirty="0">
              <a:solidFill>
                <a:srgbClr val="FF0000"/>
              </a:solidFill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6374918" y="2994439"/>
            <a:ext cx="948303" cy="9439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 flipH="1">
            <a:off x="4259179" y="2994439"/>
            <a:ext cx="852423" cy="8920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2410327" y="4027453"/>
            <a:ext cx="336483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DISPERZNO SREDSTVO</a:t>
            </a:r>
          </a:p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(u čemu?)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374918" y="4052441"/>
            <a:ext cx="336483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DISPERZNA FAZA</a:t>
            </a:r>
          </a:p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(što?)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7408" y="727456"/>
            <a:ext cx="10756392" cy="5449507"/>
          </a:xfrm>
        </p:spPr>
        <p:txBody>
          <a:bodyPr/>
          <a:lstStyle/>
          <a:p>
            <a:r>
              <a:rPr lang="hr-HR" dirty="0" smtClean="0"/>
              <a:t>Podjela </a:t>
            </a:r>
            <a:r>
              <a:rPr lang="hr-HR" dirty="0" err="1" smtClean="0"/>
              <a:t>disperznih</a:t>
            </a:r>
            <a:r>
              <a:rPr lang="hr-HR" dirty="0" smtClean="0"/>
              <a:t> sustava prema veličini čestica </a:t>
            </a:r>
            <a:r>
              <a:rPr lang="hr-HR" dirty="0" err="1" smtClean="0"/>
              <a:t>disperzne</a:t>
            </a:r>
            <a:r>
              <a:rPr lang="hr-HR" dirty="0" smtClean="0"/>
              <a:t> </a:t>
            </a:r>
            <a:r>
              <a:rPr lang="hr-HR" dirty="0" smtClean="0"/>
              <a:t>faze: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6002461"/>
                  </p:ext>
                </p:extLst>
              </p:nvPr>
            </p:nvGraphicFramePr>
            <p:xfrm>
              <a:off x="1690624" y="1642194"/>
              <a:ext cx="9148064" cy="27591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4023">
                      <a:extLst>
                        <a:ext uri="{9D8B030D-6E8A-4147-A177-3AD203B41FA5}">
                          <a16:colId xmlns:a16="http://schemas.microsoft.com/office/drawing/2014/main" val="4112269392"/>
                        </a:ext>
                      </a:extLst>
                    </a:gridCol>
                    <a:gridCol w="3110342">
                      <a:extLst>
                        <a:ext uri="{9D8B030D-6E8A-4147-A177-3AD203B41FA5}">
                          <a16:colId xmlns:a16="http://schemas.microsoft.com/office/drawing/2014/main" val="2226319796"/>
                        </a:ext>
                      </a:extLst>
                    </a:gridCol>
                    <a:gridCol w="2483699">
                      <a:extLst>
                        <a:ext uri="{9D8B030D-6E8A-4147-A177-3AD203B41FA5}">
                          <a16:colId xmlns:a16="http://schemas.microsoft.com/office/drawing/2014/main" val="3055970530"/>
                        </a:ext>
                      </a:extLst>
                    </a:gridCol>
                  </a:tblGrid>
                  <a:tr h="6693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Veličina čestica </a:t>
                          </a:r>
                          <a:r>
                            <a:rPr lang="hr-HR" dirty="0" err="1" smtClean="0"/>
                            <a:t>disperzne</a:t>
                          </a:r>
                          <a:r>
                            <a:rPr lang="hr-HR" dirty="0" smtClean="0"/>
                            <a:t> faze</a:t>
                          </a:r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Vrsta</a:t>
                          </a:r>
                          <a:r>
                            <a:rPr lang="hr-HR" baseline="0" dirty="0" smtClean="0"/>
                            <a:t> </a:t>
                          </a:r>
                          <a:r>
                            <a:rPr lang="hr-HR" baseline="0" dirty="0" err="1" smtClean="0"/>
                            <a:t>disperznog</a:t>
                          </a:r>
                          <a:r>
                            <a:rPr lang="hr-HR" baseline="0" dirty="0" smtClean="0"/>
                            <a:t> sustava</a:t>
                          </a:r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Primjer</a:t>
                          </a:r>
                          <a:endParaRPr lang="hr-H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50223326"/>
                      </a:ext>
                    </a:extLst>
                  </a:tr>
                  <a:tr h="6693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100 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𝑛𝑚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Suspenzija ili grubo </a:t>
                          </a:r>
                          <a:r>
                            <a:rPr lang="hr-HR" dirty="0" err="1" smtClean="0"/>
                            <a:t>disperzni</a:t>
                          </a:r>
                          <a:r>
                            <a:rPr lang="hr-HR" dirty="0" smtClean="0"/>
                            <a:t> sustav</a:t>
                          </a:r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Usitnjena</a:t>
                          </a:r>
                          <a:r>
                            <a:rPr lang="hr-HR" baseline="0" dirty="0" smtClean="0"/>
                            <a:t> kreda u vodi</a:t>
                          </a:r>
                          <a:endParaRPr lang="hr-H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25087124"/>
                      </a:ext>
                    </a:extLst>
                  </a:tr>
                  <a:tr h="75121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dirty="0" smtClean="0"/>
                            <a:t>1 – 100</a:t>
                          </a:r>
                          <a:r>
                            <a:rPr lang="hr-HR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Koloidna otopina</a:t>
                          </a:r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mlijeko</a:t>
                          </a:r>
                          <a:endParaRPr lang="hr-H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8174321"/>
                      </a:ext>
                    </a:extLst>
                  </a:tr>
                  <a:tr h="6693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𝑛𝑚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Prava otopina</a:t>
                          </a:r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Kuhinjska sol u vodi</a:t>
                          </a:r>
                          <a:endParaRPr lang="hr-H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11834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6002461"/>
                  </p:ext>
                </p:extLst>
              </p:nvPr>
            </p:nvGraphicFramePr>
            <p:xfrm>
              <a:off x="1690624" y="1642194"/>
              <a:ext cx="9148064" cy="27591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4023">
                      <a:extLst>
                        <a:ext uri="{9D8B030D-6E8A-4147-A177-3AD203B41FA5}">
                          <a16:colId xmlns:a16="http://schemas.microsoft.com/office/drawing/2014/main" val="4112269392"/>
                        </a:ext>
                      </a:extLst>
                    </a:gridCol>
                    <a:gridCol w="3110342">
                      <a:extLst>
                        <a:ext uri="{9D8B030D-6E8A-4147-A177-3AD203B41FA5}">
                          <a16:colId xmlns:a16="http://schemas.microsoft.com/office/drawing/2014/main" val="2226319796"/>
                        </a:ext>
                      </a:extLst>
                    </a:gridCol>
                    <a:gridCol w="2483699">
                      <a:extLst>
                        <a:ext uri="{9D8B030D-6E8A-4147-A177-3AD203B41FA5}">
                          <a16:colId xmlns:a16="http://schemas.microsoft.com/office/drawing/2014/main" val="3055970530"/>
                        </a:ext>
                      </a:extLst>
                    </a:gridCol>
                  </a:tblGrid>
                  <a:tr h="6693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Veličina čestica </a:t>
                          </a:r>
                          <a:r>
                            <a:rPr lang="hr-HR" dirty="0" err="1" smtClean="0"/>
                            <a:t>disperzne</a:t>
                          </a:r>
                          <a:r>
                            <a:rPr lang="hr-HR" dirty="0" smtClean="0"/>
                            <a:t> faze</a:t>
                          </a:r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Vrsta</a:t>
                          </a:r>
                          <a:r>
                            <a:rPr lang="hr-HR" baseline="0" dirty="0" smtClean="0"/>
                            <a:t> </a:t>
                          </a:r>
                          <a:r>
                            <a:rPr lang="hr-HR" baseline="0" dirty="0" err="1" smtClean="0"/>
                            <a:t>disperznog</a:t>
                          </a:r>
                          <a:r>
                            <a:rPr lang="hr-HR" baseline="0" dirty="0" smtClean="0"/>
                            <a:t> sustava</a:t>
                          </a:r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Primjer</a:t>
                          </a:r>
                          <a:endParaRPr lang="hr-H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50223326"/>
                      </a:ext>
                    </a:extLst>
                  </a:tr>
                  <a:tr h="669303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2" t="-100909" r="-158319" b="-2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Suspenzija ili grubo </a:t>
                          </a:r>
                          <a:r>
                            <a:rPr lang="hr-HR" dirty="0" err="1" smtClean="0"/>
                            <a:t>disperzni</a:t>
                          </a:r>
                          <a:r>
                            <a:rPr lang="hr-HR" dirty="0" smtClean="0"/>
                            <a:t> sustav</a:t>
                          </a:r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Usitnjena</a:t>
                          </a:r>
                          <a:r>
                            <a:rPr lang="hr-HR" baseline="0" dirty="0" smtClean="0"/>
                            <a:t> kreda u vodi</a:t>
                          </a:r>
                          <a:endParaRPr lang="hr-H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25087124"/>
                      </a:ext>
                    </a:extLst>
                  </a:tr>
                  <a:tr h="75121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2" t="-178226" r="-158319" b="-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Koloidna otopina</a:t>
                          </a:r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mlijeko</a:t>
                          </a:r>
                          <a:endParaRPr lang="hr-H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8174321"/>
                      </a:ext>
                    </a:extLst>
                  </a:tr>
                  <a:tr h="669303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2" t="-313636" r="-158319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Prava otopina</a:t>
                          </a:r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Kuhinjska sol u vodi</a:t>
                          </a:r>
                          <a:endParaRPr lang="hr-H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118341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02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8" y="894346"/>
            <a:ext cx="3896841" cy="292367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19" y="537411"/>
            <a:ext cx="3345531" cy="44607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74" y="560473"/>
            <a:ext cx="3302417" cy="440322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52926" y="4046621"/>
            <a:ext cx="367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Dodavanje pijeska u vodu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4223084" y="5253790"/>
            <a:ext cx="341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Dobivanje suspenzije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8217568" y="5145505"/>
            <a:ext cx="3693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Odvajanje sastojaka smjese </a:t>
            </a:r>
            <a:r>
              <a:rPr lang="hr-HR" sz="2400" dirty="0" smtClean="0"/>
              <a:t>taloženjem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2797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7584" y="447040"/>
            <a:ext cx="11126216" cy="5729923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Suspenzije</a:t>
            </a:r>
            <a:r>
              <a:rPr lang="hr-HR" dirty="0" smtClean="0"/>
              <a:t> – </a:t>
            </a:r>
            <a:r>
              <a:rPr lang="hr-HR" dirty="0" err="1" smtClean="0"/>
              <a:t>disperzna</a:t>
            </a:r>
            <a:r>
              <a:rPr lang="hr-HR" dirty="0" smtClean="0"/>
              <a:t> faza se može odvojiti od </a:t>
            </a:r>
            <a:r>
              <a:rPr lang="hr-HR" dirty="0" err="1" smtClean="0"/>
              <a:t>disperznog</a:t>
            </a:r>
            <a:r>
              <a:rPr lang="hr-HR" dirty="0" smtClean="0"/>
              <a:t> sredstva </a:t>
            </a:r>
            <a:r>
              <a:rPr lang="hr-HR" dirty="0" smtClean="0">
                <a:solidFill>
                  <a:srgbClr val="FF0000"/>
                </a:solidFill>
              </a:rPr>
              <a:t>dekantiranjem</a:t>
            </a:r>
            <a:r>
              <a:rPr lang="hr-HR" dirty="0" smtClean="0"/>
              <a:t> ili </a:t>
            </a:r>
            <a:r>
              <a:rPr lang="hr-HR" dirty="0" smtClean="0">
                <a:solidFill>
                  <a:srgbClr val="FF0000"/>
                </a:solidFill>
              </a:rPr>
              <a:t>filtracijom.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520888"/>
            <a:ext cx="3592576" cy="479627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85" y="1474787"/>
            <a:ext cx="3499803" cy="47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8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9232" y="503936"/>
            <a:ext cx="10894568" cy="5673027"/>
          </a:xfrm>
        </p:spPr>
        <p:txBody>
          <a:bodyPr/>
          <a:lstStyle/>
          <a:p>
            <a:r>
              <a:rPr lang="hr-HR" dirty="0" smtClean="0"/>
              <a:t>Koloidne otopine – </a:t>
            </a:r>
            <a:r>
              <a:rPr lang="hr-HR" dirty="0" err="1" smtClean="0">
                <a:solidFill>
                  <a:srgbClr val="FF0000"/>
                </a:solidFill>
              </a:rPr>
              <a:t>Tyndallov</a:t>
            </a:r>
            <a:r>
              <a:rPr lang="hr-HR" dirty="0" smtClean="0">
                <a:solidFill>
                  <a:srgbClr val="FF0000"/>
                </a:solidFill>
              </a:rPr>
              <a:t> fenomen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40" y="1306950"/>
            <a:ext cx="5816713" cy="4356921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563401" y="5943665"/>
            <a:ext cx="9889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Prave otopine – optički prazne (ne pokazuju </a:t>
            </a:r>
            <a:r>
              <a:rPr lang="hr-HR" sz="2800" dirty="0" err="1" smtClean="0"/>
              <a:t>Tyndallov</a:t>
            </a:r>
            <a:r>
              <a:rPr lang="hr-HR" sz="2800" dirty="0" smtClean="0"/>
              <a:t> fenomen)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98073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0" y="292838"/>
            <a:ext cx="9101785" cy="6067857"/>
          </a:xfrm>
        </p:spPr>
      </p:pic>
    </p:spTree>
    <p:extLst>
      <p:ext uri="{BB962C8B-B14F-4D97-AF65-F5344CB8AC3E}">
        <p14:creationId xmlns:p14="http://schemas.microsoft.com/office/powerpoint/2010/main" val="30815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1361" y="1"/>
            <a:ext cx="10834260" cy="948116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latin typeface="+mn-lt"/>
              </a:rPr>
              <a:t>Koloidni sustavi</a:t>
            </a:r>
            <a:endParaRPr lang="hr-HR" sz="36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1361" y="963562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Važni u svakodnevnom životu.</a:t>
            </a:r>
          </a:p>
          <a:p>
            <a:r>
              <a:rPr lang="hr-HR" sz="2400" dirty="0" smtClean="0"/>
              <a:t>Npr. magla, dim, mlijeko pasta za zube, sapunica, maslac…..</a:t>
            </a:r>
            <a:endParaRPr lang="hr-HR" sz="2400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10741"/>
              </p:ext>
            </p:extLst>
          </p:nvPr>
        </p:nvGraphicFramePr>
        <p:xfrm>
          <a:off x="497305" y="1977190"/>
          <a:ext cx="8804440" cy="454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110">
                  <a:extLst>
                    <a:ext uri="{9D8B030D-6E8A-4147-A177-3AD203B41FA5}">
                      <a16:colId xmlns:a16="http://schemas.microsoft.com/office/drawing/2014/main" val="1335462736"/>
                    </a:ext>
                  </a:extLst>
                </a:gridCol>
                <a:gridCol w="2201110">
                  <a:extLst>
                    <a:ext uri="{9D8B030D-6E8A-4147-A177-3AD203B41FA5}">
                      <a16:colId xmlns:a16="http://schemas.microsoft.com/office/drawing/2014/main" val="3174660344"/>
                    </a:ext>
                  </a:extLst>
                </a:gridCol>
                <a:gridCol w="2201110">
                  <a:extLst>
                    <a:ext uri="{9D8B030D-6E8A-4147-A177-3AD203B41FA5}">
                      <a16:colId xmlns:a16="http://schemas.microsoft.com/office/drawing/2014/main" val="1105616580"/>
                    </a:ext>
                  </a:extLst>
                </a:gridCol>
                <a:gridCol w="2201110">
                  <a:extLst>
                    <a:ext uri="{9D8B030D-6E8A-4147-A177-3AD203B41FA5}">
                      <a16:colId xmlns:a16="http://schemas.microsoft.com/office/drawing/2014/main" val="3044883248"/>
                    </a:ext>
                  </a:extLst>
                </a:gridCol>
              </a:tblGrid>
              <a:tr h="66322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Tip</a:t>
                      </a:r>
                      <a:r>
                        <a:rPr lang="hr-HR" baseline="0" dirty="0" smtClean="0"/>
                        <a:t> koloida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Disperzna</a:t>
                      </a:r>
                      <a:r>
                        <a:rPr lang="hr-HR" dirty="0" smtClean="0"/>
                        <a:t> faza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Disperzno</a:t>
                      </a:r>
                      <a:r>
                        <a:rPr lang="hr-HR" dirty="0" smtClean="0"/>
                        <a:t> sredstvo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Primjer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678210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aerosol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tekućina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plin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magla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1382953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aerosol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čvrsta tvar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plin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dim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769342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pjena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plin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tekućina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sapunica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278217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emulzija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tekućina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tekućina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mlijeko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0227231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sol, gel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čvrsta tvar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tekućina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r-HR" dirty="0" smtClean="0"/>
                        <a:t>želatina, tučeni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hr-HR" dirty="0" smtClean="0"/>
                        <a:t>bjelanjak jajeta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r-HR" dirty="0" smtClean="0"/>
                        <a:t>krvni serum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1251700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čvrsta</a:t>
                      </a:r>
                      <a:r>
                        <a:rPr lang="hr-HR" baseline="0" dirty="0" smtClean="0"/>
                        <a:t> emulzija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tekućina 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čvrsta tvar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maslac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8640334"/>
                  </a:ext>
                </a:extLst>
              </a:tr>
              <a:tr h="46615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čvrsti sol, gel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čvrsta tvar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čvrsta tvar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obojeno staklo, drago kamenje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952637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1505" y="3499422"/>
            <a:ext cx="932447" cy="54057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18" y="2141563"/>
            <a:ext cx="851757" cy="85175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75" y="2854332"/>
            <a:ext cx="818553" cy="81855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093" y="3827500"/>
            <a:ext cx="753170" cy="75317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0518" y="5233447"/>
            <a:ext cx="874134" cy="87413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18" y="6093438"/>
            <a:ext cx="764562" cy="76456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221" y="4458539"/>
            <a:ext cx="751131" cy="7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289</Words>
  <Application>Microsoft Office PowerPoint</Application>
  <PresentationFormat>Široki zaslon</PresentationFormat>
  <Paragraphs>91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Tema sustava Office</vt:lpstr>
      <vt:lpstr>Disperzni sustavi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Koloidni sustavi</vt:lpstr>
      <vt:lpstr>Svojstva koloidnih sustava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Disperzni sustavi</dc:title>
  <dc:creator>Windows korisnik</dc:creator>
  <cp:lastModifiedBy>Windows korisnik</cp:lastModifiedBy>
  <cp:revision>13</cp:revision>
  <dcterms:created xsi:type="dcterms:W3CDTF">2019-12-15T14:10:27Z</dcterms:created>
  <dcterms:modified xsi:type="dcterms:W3CDTF">2020-03-14T16:24:09Z</dcterms:modified>
</cp:coreProperties>
</file>