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3" r:id="rId8"/>
    <p:sldId id="267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 varScale="1">
        <p:scale>
          <a:sx n="96" d="100"/>
          <a:sy n="96" d="100"/>
        </p:scale>
        <p:origin x="118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187336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515634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01932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130246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sekci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57690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286657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808244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897903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11301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58160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780500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Uredite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6D6A9-8FD3-4587-984A-EA73B0310E4B}" type="datetimeFigureOut">
              <a:rPr lang="hr-HR" smtClean="0"/>
              <a:t>12.1.2020.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391FA-A9F3-43E6-9EC7-F67F3B6D0EF3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33697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7976" y="1810150"/>
            <a:ext cx="9144000" cy="2387600"/>
          </a:xfrm>
        </p:spPr>
        <p:txBody>
          <a:bodyPr/>
          <a:lstStyle/>
          <a:p>
            <a:r>
              <a:rPr lang="hr-HR" b="1" dirty="0"/>
              <a:t>Topljivost tvari i vrste otopina</a:t>
            </a:r>
            <a:br>
              <a:rPr lang="hr-HR" b="1" dirty="0"/>
            </a:b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82124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632" y="573024"/>
            <a:ext cx="11789664" cy="5603939"/>
          </a:xfrm>
        </p:spPr>
        <p:txBody>
          <a:bodyPr/>
          <a:lstStyle/>
          <a:p>
            <a:r>
              <a:rPr lang="hr-HR" b="1" dirty="0" smtClean="0">
                <a:solidFill>
                  <a:srgbClr val="FF0000"/>
                </a:solidFill>
              </a:rPr>
              <a:t>PRAVE OTOPINE </a:t>
            </a:r>
            <a:r>
              <a:rPr lang="hr-HR" dirty="0" smtClean="0"/>
              <a:t>– </a:t>
            </a:r>
            <a:r>
              <a:rPr lang="hr-HR" dirty="0" err="1" smtClean="0"/>
              <a:t>disperzni</a:t>
            </a:r>
            <a:r>
              <a:rPr lang="hr-HR" dirty="0" smtClean="0"/>
              <a:t> sustavi u kojima je veličina čestice </a:t>
            </a:r>
            <a:r>
              <a:rPr lang="hr-HR" dirty="0" err="1" smtClean="0"/>
              <a:t>disperzne</a:t>
            </a:r>
            <a:r>
              <a:rPr lang="hr-HR" dirty="0" smtClean="0"/>
              <a:t> faze manja od 1 nm.</a:t>
            </a:r>
          </a:p>
          <a:p>
            <a:endParaRPr lang="hr-HR" dirty="0"/>
          </a:p>
          <a:p>
            <a:pPr marL="0" indent="0">
              <a:buNone/>
            </a:pPr>
            <a:endParaRPr lang="hr-HR" dirty="0"/>
          </a:p>
        </p:txBody>
      </p:sp>
      <p:sp>
        <p:nvSpPr>
          <p:cNvPr id="7" name="Zaobljeni pravokutnik 6"/>
          <p:cNvSpPr/>
          <p:nvPr/>
        </p:nvSpPr>
        <p:spPr>
          <a:xfrm>
            <a:off x="1668802" y="4018545"/>
            <a:ext cx="4111795" cy="1686515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TekstniOkvir 7"/>
          <p:cNvSpPr txBox="1"/>
          <p:nvPr/>
        </p:nvSpPr>
        <p:spPr>
          <a:xfrm>
            <a:off x="4385056" y="1989328"/>
            <a:ext cx="32512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 smtClean="0">
                <a:solidFill>
                  <a:srgbClr val="FF0000"/>
                </a:solidFill>
              </a:rPr>
              <a:t>OTOPINA</a:t>
            </a:r>
          </a:p>
          <a:p>
            <a:pPr algn="ctr"/>
            <a:r>
              <a:rPr lang="hr-HR" sz="2400" dirty="0" smtClean="0"/>
              <a:t>npr. morska voda</a:t>
            </a:r>
            <a:endParaRPr lang="hr-HR" sz="2400" dirty="0"/>
          </a:p>
        </p:txBody>
      </p:sp>
      <p:cxnSp>
        <p:nvCxnSpPr>
          <p:cNvPr id="10" name="Ravni poveznik sa strelicom 9"/>
          <p:cNvCxnSpPr/>
          <p:nvPr/>
        </p:nvCxnSpPr>
        <p:spPr>
          <a:xfrm flipH="1">
            <a:off x="3951798" y="2973788"/>
            <a:ext cx="1407382" cy="99093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sa strelicom 10"/>
          <p:cNvCxnSpPr/>
          <p:nvPr/>
        </p:nvCxnSpPr>
        <p:spPr>
          <a:xfrm>
            <a:off x="6435344" y="2973788"/>
            <a:ext cx="1249592" cy="990930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aobljeni pravokutnik 16"/>
          <p:cNvSpPr/>
          <p:nvPr/>
        </p:nvSpPr>
        <p:spPr>
          <a:xfrm>
            <a:off x="3983603" y="1915643"/>
            <a:ext cx="4051808" cy="102006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9" name="Zaobljeni pravokutnik 18"/>
          <p:cNvSpPr/>
          <p:nvPr/>
        </p:nvSpPr>
        <p:spPr>
          <a:xfrm>
            <a:off x="6110577" y="4018545"/>
            <a:ext cx="4806564" cy="1686514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TekstniOkvir 19"/>
          <p:cNvSpPr txBox="1"/>
          <p:nvPr/>
        </p:nvSpPr>
        <p:spPr>
          <a:xfrm>
            <a:off x="1705555" y="4186362"/>
            <a:ext cx="40750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>
                <a:solidFill>
                  <a:srgbClr val="FF0000"/>
                </a:solidFill>
              </a:rPr>
              <a:t>OTAPALO</a:t>
            </a:r>
            <a:r>
              <a:rPr lang="hr-HR" sz="2400" b="1" dirty="0" smtClean="0"/>
              <a:t> - </a:t>
            </a:r>
            <a:r>
              <a:rPr lang="hr-HR" sz="2400" b="1" dirty="0" err="1" smtClean="0"/>
              <a:t>disperzno</a:t>
            </a:r>
            <a:r>
              <a:rPr lang="hr-HR" sz="2400" b="1" dirty="0" smtClean="0"/>
              <a:t> sredstvo</a:t>
            </a:r>
          </a:p>
          <a:p>
            <a:pPr algn="ctr"/>
            <a:r>
              <a:rPr lang="hr-HR" sz="2400" dirty="0" smtClean="0"/>
              <a:t>voda</a:t>
            </a:r>
          </a:p>
          <a:p>
            <a:pPr algn="ctr"/>
            <a:r>
              <a:rPr lang="hr-HR" sz="2400" dirty="0" smtClean="0"/>
              <a:t>(u čemu?) </a:t>
            </a:r>
            <a:endParaRPr lang="hr-HR" sz="2400" dirty="0"/>
          </a:p>
        </p:txBody>
      </p:sp>
      <p:sp>
        <p:nvSpPr>
          <p:cNvPr id="21" name="TekstniOkvir 20"/>
          <p:cNvSpPr txBox="1"/>
          <p:nvPr/>
        </p:nvSpPr>
        <p:spPr>
          <a:xfrm>
            <a:off x="6110578" y="4186362"/>
            <a:ext cx="48065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400" b="1" dirty="0" smtClean="0">
                <a:solidFill>
                  <a:srgbClr val="FF0000"/>
                </a:solidFill>
              </a:rPr>
              <a:t>OTOPLJENA TVAR </a:t>
            </a:r>
            <a:r>
              <a:rPr lang="hr-HR" sz="2400" b="1" dirty="0" smtClean="0"/>
              <a:t>- </a:t>
            </a:r>
            <a:r>
              <a:rPr lang="hr-HR" sz="2400" b="1" dirty="0" err="1" smtClean="0"/>
              <a:t>disperzna</a:t>
            </a:r>
            <a:r>
              <a:rPr lang="hr-HR" sz="2400" b="1" dirty="0" smtClean="0"/>
              <a:t> faza</a:t>
            </a:r>
          </a:p>
          <a:p>
            <a:pPr algn="ctr"/>
            <a:r>
              <a:rPr lang="hr-HR" sz="2400" dirty="0"/>
              <a:t>s</a:t>
            </a:r>
            <a:r>
              <a:rPr lang="hr-HR" sz="2400" dirty="0" smtClean="0"/>
              <a:t>ol</a:t>
            </a:r>
          </a:p>
          <a:p>
            <a:pPr algn="ctr"/>
            <a:r>
              <a:rPr lang="hr-HR" sz="2400" dirty="0" smtClean="0"/>
              <a:t>(što?)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40447177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/>
              <a:t>Topljivost tvari</a:t>
            </a:r>
            <a:br>
              <a:rPr lang="hr-HR" b="1" dirty="0"/>
            </a:b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12194" y="1635811"/>
            <a:ext cx="11926640" cy="4406215"/>
          </a:xfrm>
        </p:spPr>
        <p:txBody>
          <a:bodyPr/>
          <a:lstStyle/>
          <a:p>
            <a:r>
              <a:rPr lang="hr-HR" dirty="0" smtClean="0">
                <a:solidFill>
                  <a:srgbClr val="FF0000"/>
                </a:solidFill>
              </a:rPr>
              <a:t>masa otopljene tvari u 100 grama otapala pri određenoj temperaturi.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 smtClean="0"/>
              <a:t>Na topljivost utječe vrsta otapala jer vrijedi pravilo: “Slično se otapa u sličnom”.</a:t>
            </a:r>
            <a:r>
              <a:rPr lang="hr-HR" dirty="0"/>
              <a:t> </a:t>
            </a:r>
            <a:endParaRPr lang="hr-HR" dirty="0" smtClean="0"/>
          </a:p>
          <a:p>
            <a:endParaRPr lang="hr-HR" dirty="0"/>
          </a:p>
          <a:p>
            <a:r>
              <a:rPr lang="hr-HR" dirty="0" smtClean="0">
                <a:solidFill>
                  <a:srgbClr val="FF0000"/>
                </a:solidFill>
              </a:rPr>
              <a:t>U polarnim </a:t>
            </a:r>
            <a:r>
              <a:rPr lang="hr-HR" dirty="0">
                <a:solidFill>
                  <a:srgbClr val="FF0000"/>
                </a:solidFill>
              </a:rPr>
              <a:t>otapalima bolje se otapaju tvari polarne građe od tvari </a:t>
            </a:r>
            <a:r>
              <a:rPr lang="hr-HR" dirty="0" err="1">
                <a:solidFill>
                  <a:srgbClr val="FF0000"/>
                </a:solidFill>
              </a:rPr>
              <a:t>nepolarne</a:t>
            </a:r>
            <a:r>
              <a:rPr lang="hr-HR" dirty="0">
                <a:solidFill>
                  <a:srgbClr val="FF0000"/>
                </a:solidFill>
              </a:rPr>
              <a:t> građe</a:t>
            </a:r>
            <a:r>
              <a:rPr lang="hr-HR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r>
              <a:rPr lang="hr-HR" dirty="0"/>
              <a:t>Ovisnost topljivosti soli o temperaturi prikazuje se </a:t>
            </a:r>
            <a:r>
              <a:rPr lang="hr-HR" b="1" dirty="0"/>
              <a:t>krivuljom </a:t>
            </a:r>
            <a:r>
              <a:rPr lang="hr-HR" b="1" dirty="0" smtClean="0"/>
              <a:t>topljivosti.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64226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48" y="166757"/>
            <a:ext cx="5978144" cy="4537067"/>
          </a:xfrm>
        </p:spPr>
      </p:pic>
      <p:sp>
        <p:nvSpPr>
          <p:cNvPr id="5" name="Pravokutnik 4"/>
          <p:cNvSpPr/>
          <p:nvPr/>
        </p:nvSpPr>
        <p:spPr>
          <a:xfrm rot="10800000" flipV="1">
            <a:off x="89904" y="4591429"/>
            <a:ext cx="11184452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hr-HR" sz="2600" b="1" i="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Krivulja topljivosti -</a:t>
            </a:r>
            <a:r>
              <a:rPr lang="hr-HR" sz="26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hr-HR" sz="2600" b="1" i="0" dirty="0" smtClean="0">
                <a:solidFill>
                  <a:srgbClr val="FF000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topljivost različitih tvari u vodi u ovisnosti o temperaturi</a:t>
            </a:r>
            <a:endParaRPr lang="hr-HR" sz="2600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kstniOkvir 5"/>
          <p:cNvSpPr txBox="1"/>
          <p:nvPr/>
        </p:nvSpPr>
        <p:spPr>
          <a:xfrm>
            <a:off x="89904" y="5364798"/>
            <a:ext cx="12102096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r-HR" sz="2600" dirty="0" smtClean="0"/>
              <a:t>  Kod </a:t>
            </a:r>
            <a:r>
              <a:rPr lang="hr-HR" sz="2600" dirty="0"/>
              <a:t>većine soli, </a:t>
            </a:r>
            <a:r>
              <a:rPr lang="hr-HR" sz="2600" dirty="0" err="1" smtClean="0"/>
              <a:t>npr</a:t>
            </a:r>
            <a:r>
              <a:rPr lang="hr-HR" sz="2600" dirty="0" smtClean="0"/>
              <a:t>,</a:t>
            </a:r>
            <a:r>
              <a:rPr lang="hr-HR" sz="2600" dirty="0"/>
              <a:t> </a:t>
            </a:r>
            <a:r>
              <a:rPr lang="hr-HR" sz="2600" dirty="0" smtClean="0">
                <a:solidFill>
                  <a:srgbClr val="FF0000"/>
                </a:solidFill>
              </a:rPr>
              <a:t>NaNO</a:t>
            </a:r>
            <a:r>
              <a:rPr lang="hr-HR" sz="2600" baseline="-25000" dirty="0" smtClean="0">
                <a:solidFill>
                  <a:srgbClr val="FF0000"/>
                </a:solidFill>
              </a:rPr>
              <a:t>3</a:t>
            </a:r>
            <a:r>
              <a:rPr lang="hr-HR" sz="2600" dirty="0" smtClean="0">
                <a:solidFill>
                  <a:srgbClr val="FF0000"/>
                </a:solidFill>
              </a:rPr>
              <a:t> </a:t>
            </a:r>
            <a:r>
              <a:rPr lang="hr-HR" sz="2600" dirty="0" smtClean="0"/>
              <a:t>i</a:t>
            </a:r>
            <a:r>
              <a:rPr lang="hr-HR" sz="2600" dirty="0" smtClean="0">
                <a:solidFill>
                  <a:srgbClr val="FF0000"/>
                </a:solidFill>
              </a:rPr>
              <a:t> KClO</a:t>
            </a:r>
            <a:r>
              <a:rPr lang="hr-HR" sz="2600" baseline="-25000" dirty="0" smtClean="0">
                <a:solidFill>
                  <a:srgbClr val="FF0000"/>
                </a:solidFill>
              </a:rPr>
              <a:t>3</a:t>
            </a:r>
            <a:r>
              <a:rPr lang="hr-HR" sz="2600" dirty="0"/>
              <a:t> , </a:t>
            </a:r>
            <a:r>
              <a:rPr lang="hr-HR" sz="2600" dirty="0">
                <a:solidFill>
                  <a:srgbClr val="FF0000"/>
                </a:solidFill>
              </a:rPr>
              <a:t>topljivost</a:t>
            </a:r>
            <a:r>
              <a:rPr lang="hr-HR" sz="2600" dirty="0"/>
              <a:t> znatno </a:t>
            </a:r>
            <a:r>
              <a:rPr lang="hr-HR" sz="2600" dirty="0">
                <a:solidFill>
                  <a:srgbClr val="FF0000"/>
                </a:solidFill>
              </a:rPr>
              <a:t>raste s porastom temperature</a:t>
            </a:r>
            <a:r>
              <a:rPr lang="hr-HR" sz="2600" dirty="0"/>
              <a:t>, a </a:t>
            </a:r>
            <a:r>
              <a:rPr lang="hr-HR" sz="2600" dirty="0" smtClean="0"/>
              <a:t>   za </a:t>
            </a:r>
            <a:r>
              <a:rPr lang="hr-HR" sz="2600" dirty="0"/>
              <a:t>neke kao što je </a:t>
            </a:r>
            <a:r>
              <a:rPr lang="hr-HR" sz="2600" dirty="0" err="1" smtClean="0"/>
              <a:t>NaCl</a:t>
            </a:r>
            <a:r>
              <a:rPr lang="hr-HR" sz="2600" dirty="0" smtClean="0"/>
              <a:t>, </a:t>
            </a:r>
            <a:r>
              <a:rPr lang="hr-HR" sz="2600" dirty="0"/>
              <a:t>utjecaj temperature na topljivost je vrlo malen. Kod manjeg broja soli, </a:t>
            </a:r>
            <a:r>
              <a:rPr lang="hr-HR" sz="2600" dirty="0" err="1" smtClean="0"/>
              <a:t>npr</a:t>
            </a:r>
            <a:r>
              <a:rPr lang="hr-HR" sz="2600" dirty="0" smtClean="0"/>
              <a:t>, </a:t>
            </a:r>
            <a:r>
              <a:rPr lang="hr-HR" sz="2600" dirty="0" smtClean="0">
                <a:solidFill>
                  <a:srgbClr val="FF0000"/>
                </a:solidFill>
              </a:rPr>
              <a:t>Ce</a:t>
            </a:r>
            <a:r>
              <a:rPr lang="hr-HR" sz="2600" baseline="-25000" dirty="0" smtClean="0">
                <a:solidFill>
                  <a:srgbClr val="FF0000"/>
                </a:solidFill>
              </a:rPr>
              <a:t>2</a:t>
            </a:r>
            <a:r>
              <a:rPr lang="hr-HR" sz="2600" dirty="0" smtClean="0">
                <a:solidFill>
                  <a:srgbClr val="FF0000"/>
                </a:solidFill>
              </a:rPr>
              <a:t>(SO</a:t>
            </a:r>
            <a:r>
              <a:rPr lang="hr-HR" sz="2600" baseline="-25000" dirty="0" smtClean="0">
                <a:solidFill>
                  <a:srgbClr val="FF0000"/>
                </a:solidFill>
              </a:rPr>
              <a:t>4</a:t>
            </a:r>
            <a:r>
              <a:rPr lang="hr-HR" sz="2600" dirty="0" smtClean="0">
                <a:solidFill>
                  <a:srgbClr val="FF0000"/>
                </a:solidFill>
              </a:rPr>
              <a:t>)</a:t>
            </a:r>
            <a:r>
              <a:rPr lang="hr-HR" sz="2600" baseline="-25000" dirty="0" smtClean="0">
                <a:solidFill>
                  <a:srgbClr val="FF0000"/>
                </a:solidFill>
              </a:rPr>
              <a:t>2</a:t>
            </a:r>
            <a:r>
              <a:rPr lang="hr-HR" sz="2600" dirty="0"/>
              <a:t> , </a:t>
            </a:r>
            <a:r>
              <a:rPr lang="hr-HR" sz="2600" dirty="0">
                <a:solidFill>
                  <a:srgbClr val="FF0000"/>
                </a:solidFill>
              </a:rPr>
              <a:t>topljivost</a:t>
            </a:r>
            <a:r>
              <a:rPr lang="hr-HR" sz="2600" dirty="0"/>
              <a:t> se </a:t>
            </a:r>
            <a:r>
              <a:rPr lang="hr-HR" sz="2600" dirty="0">
                <a:solidFill>
                  <a:srgbClr val="FF0000"/>
                </a:solidFill>
              </a:rPr>
              <a:t>smanjuje porastom temperature</a:t>
            </a:r>
            <a:r>
              <a:rPr lang="hr-HR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4695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0" y="45951"/>
            <a:ext cx="12006670" cy="1456344"/>
          </a:xfrm>
        </p:spPr>
        <p:txBody>
          <a:bodyPr>
            <a:normAutofit/>
          </a:bodyPr>
          <a:lstStyle/>
          <a:p>
            <a:r>
              <a:rPr lang="hr-HR" sz="3600" b="1" dirty="0" smtClean="0"/>
              <a:t>Promjena topljivosti s temperaturom</a:t>
            </a: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0" y="1203883"/>
            <a:ext cx="12158304" cy="4463038"/>
          </a:xfrm>
        </p:spPr>
        <p:txBody>
          <a:bodyPr>
            <a:normAutofit/>
          </a:bodyPr>
          <a:lstStyle/>
          <a:p>
            <a:r>
              <a:rPr lang="hr-HR" dirty="0" smtClean="0"/>
              <a:t>Otapanjem čvrstih tvari: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razara </a:t>
            </a:r>
            <a:r>
              <a:rPr lang="hr-HR" dirty="0"/>
              <a:t>se kristalna struktura (rešetka) tvari </a:t>
            </a:r>
            <a:endParaRPr lang="hr-HR" dirty="0" smtClean="0"/>
          </a:p>
          <a:p>
            <a:pPr marL="514350" indent="-514350">
              <a:buFont typeface="+mj-lt"/>
              <a:buAutoNum type="arabicPeriod"/>
            </a:pPr>
            <a:r>
              <a:rPr lang="hr-HR" dirty="0" err="1" smtClean="0"/>
              <a:t>hidratacija</a:t>
            </a:r>
            <a:r>
              <a:rPr lang="hr-HR" dirty="0" smtClean="0"/>
              <a:t> (</a:t>
            </a:r>
            <a:r>
              <a:rPr lang="hr-HR" dirty="0" err="1" smtClean="0"/>
              <a:t>solvatacija</a:t>
            </a:r>
            <a:r>
              <a:rPr lang="hr-HR" dirty="0" smtClean="0"/>
              <a:t>) iona </a:t>
            </a:r>
          </a:p>
          <a:p>
            <a:pPr marL="0" indent="0">
              <a:buNone/>
            </a:pPr>
            <a:endParaRPr lang="hr-HR" dirty="0"/>
          </a:p>
          <a:p>
            <a:r>
              <a:rPr lang="hr-HR" dirty="0" err="1" smtClean="0">
                <a:solidFill>
                  <a:srgbClr val="FF0000"/>
                </a:solidFill>
              </a:rPr>
              <a:t>Hidratacija</a:t>
            </a:r>
            <a:r>
              <a:rPr lang="hr-HR" b="1" dirty="0" smtClean="0"/>
              <a:t> </a:t>
            </a:r>
            <a:r>
              <a:rPr lang="hr-HR" dirty="0" smtClean="0"/>
              <a:t>– okruživanje iona molekulama vode</a:t>
            </a:r>
          </a:p>
          <a:p>
            <a:r>
              <a:rPr lang="hr-HR" dirty="0" err="1" smtClean="0">
                <a:solidFill>
                  <a:srgbClr val="FF0000"/>
                </a:solidFill>
              </a:rPr>
              <a:t>Solvatacija</a:t>
            </a:r>
            <a:r>
              <a:rPr lang="hr-HR" dirty="0" smtClean="0"/>
              <a:t> – okruživanje iona molekulama otapala.</a:t>
            </a:r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1204217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zervirano mjesto sadržaja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768" y="520808"/>
            <a:ext cx="11188821" cy="4666102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Pravokutnik 4"/>
              <p:cNvSpPr/>
              <p:nvPr/>
            </p:nvSpPr>
            <p:spPr>
              <a:xfrm>
                <a:off x="341877" y="5404412"/>
                <a:ext cx="1185012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hr-HR" sz="2400" b="0" i="0" dirty="0" smtClean="0">
                    <a:solidFill>
                      <a:srgbClr val="3D3D3D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otapanje natrijeva klorida u vodi </a:t>
                </a:r>
                <a14:m>
                  <m:oMath xmlns:m="http://schemas.openxmlformats.org/officeDocument/2006/math">
                    <m:r>
                      <a:rPr lang="hr-HR" sz="2400" b="0" i="1" dirty="0" smtClean="0">
                        <a:solidFill>
                          <a:srgbClr val="3D3D3D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→</m:t>
                    </m:r>
                  </m:oMath>
                </a14:m>
                <a:r>
                  <a:rPr lang="hr-HR" sz="2400" b="0" i="0" dirty="0" smtClean="0">
                    <a:solidFill>
                      <a:srgbClr val="3D3D3D"/>
                    </a:solidFill>
                    <a:effectLst/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𝑵𝒂</m:t>
                        </m:r>
                      </m:e>
                      <m:sup>
                        <m: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+</m:t>
                        </m:r>
                      </m:sup>
                    </m:sSup>
                    <m:sSup>
                      <m:sSupPr>
                        <m:ctrlP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𝑪𝒍</m:t>
                        </m:r>
                      </m:e>
                      <m:sup>
                        <m: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</m:sup>
                    </m:sSup>
                    <m:r>
                      <a:rPr lang="hr-HR" sz="24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⇆</m:t>
                    </m:r>
                    <m:sSup>
                      <m:sSupPr>
                        <m:ctrlP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𝑵𝒂</m:t>
                        </m:r>
                      </m:e>
                      <m:sup>
                        <m: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+</m:t>
                        </m:r>
                      </m:sup>
                    </m:sSup>
                    <m:r>
                      <a:rPr lang="hr-HR" sz="24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hr-HR" sz="24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𝒂𝒒</m:t>
                    </m:r>
                    <m:r>
                      <a:rPr lang="hr-HR" sz="2400" b="1" i="1" smtClean="0">
                        <a:solidFill>
                          <a:srgbClr val="FF0000"/>
                        </a:solidFill>
                        <a:effectLst/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)+</m:t>
                    </m:r>
                    <m:sSup>
                      <m:sSupPr>
                        <m:ctrlP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𝑪𝒍</m:t>
                        </m:r>
                      </m:e>
                      <m:sup>
                        <m:r>
                          <a:rPr lang="hr-HR" sz="2400" b="1" i="1" smtClean="0">
                            <a:solidFill>
                              <a:srgbClr val="FF0000"/>
                            </a:solidFill>
                            <a:effectLst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Calibri" panose="020F0502020204030204" pitchFamily="34" charset="0"/>
                          </a:rPr>
                          <m:t>−</m:t>
                        </m:r>
                      </m:sup>
                    </m:sSup>
                  </m:oMath>
                </a14:m>
                <a:r>
                  <a:rPr lang="hr-HR" sz="2400" b="1" dirty="0">
                    <a:solidFill>
                      <a:srgbClr val="FF0000"/>
                    </a:solidFill>
                    <a:ea typeface="Cambria Math" panose="02040503050406030204" pitchFamily="18" charset="0"/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hr-HR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(</m:t>
                    </m:r>
                    <m:r>
                      <a:rPr lang="hr-HR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𝒂𝒒</m:t>
                    </m:r>
                    <m:r>
                      <a:rPr lang="hr-HR" sz="2400" b="1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)</m:t>
                    </m:r>
                  </m:oMath>
                </a14:m>
                <a:endParaRPr lang="hr-HR" sz="2400" b="1" dirty="0">
                  <a:solidFill>
                    <a:srgbClr val="FF000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5" name="Pravokutnik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877" y="5404412"/>
                <a:ext cx="11850123" cy="461665"/>
              </a:xfrm>
              <a:prstGeom prst="rect">
                <a:avLst/>
              </a:prstGeom>
              <a:blipFill>
                <a:blip r:embed="rId3"/>
                <a:stretch>
                  <a:fillRect l="-772" t="-10667" b="-30667"/>
                </a:stretch>
              </a:blipFill>
            </p:spPr>
            <p:txBody>
              <a:bodyPr/>
              <a:lstStyle/>
              <a:p>
                <a:r>
                  <a:rPr lang="hr-H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Pravokutnik 1"/>
          <p:cNvSpPr/>
          <p:nvPr/>
        </p:nvSpPr>
        <p:spPr>
          <a:xfrm rot="19801873">
            <a:off x="1466728" y="2603155"/>
            <a:ext cx="1745506" cy="8605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Pravokutnik 5"/>
          <p:cNvSpPr/>
          <p:nvPr/>
        </p:nvSpPr>
        <p:spPr>
          <a:xfrm rot="1930499">
            <a:off x="5893916" y="2576971"/>
            <a:ext cx="1363084" cy="9244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7" name="Pravokutnik 6"/>
          <p:cNvSpPr/>
          <p:nvPr/>
        </p:nvSpPr>
        <p:spPr>
          <a:xfrm>
            <a:off x="3386014" y="3641698"/>
            <a:ext cx="2193962" cy="8030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Pravokutnik 2"/>
          <p:cNvSpPr/>
          <p:nvPr/>
        </p:nvSpPr>
        <p:spPr>
          <a:xfrm>
            <a:off x="3713259" y="135172"/>
            <a:ext cx="1866717" cy="122847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127126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47627" y="231871"/>
            <a:ext cx="10515600" cy="1325563"/>
          </a:xfrm>
        </p:spPr>
        <p:txBody>
          <a:bodyPr>
            <a:normAutofit/>
          </a:bodyPr>
          <a:lstStyle/>
          <a:p>
            <a:r>
              <a:rPr lang="hr-HR" sz="3600" b="1" dirty="0"/>
              <a:t>Vrste otopina</a:t>
            </a:r>
            <a:br>
              <a:rPr lang="hr-HR" sz="3600" b="1" dirty="0"/>
            </a:br>
            <a:endParaRPr lang="hr-HR" sz="36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39764" y="1242062"/>
            <a:ext cx="12052236" cy="5417155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hr-HR" b="1" dirty="0" smtClean="0">
                <a:solidFill>
                  <a:srgbClr val="FF0000"/>
                </a:solidFill>
              </a:rPr>
              <a:t>Zasićene </a:t>
            </a:r>
            <a:r>
              <a:rPr lang="hr-HR" b="1" dirty="0">
                <a:solidFill>
                  <a:srgbClr val="FF0000"/>
                </a:solidFill>
              </a:rPr>
              <a:t>otopine</a:t>
            </a:r>
            <a:r>
              <a:rPr lang="hr-HR" dirty="0"/>
              <a:t> su </a:t>
            </a:r>
            <a:r>
              <a:rPr lang="hr-HR" b="1" dirty="0">
                <a:solidFill>
                  <a:srgbClr val="FF0000"/>
                </a:solidFill>
              </a:rPr>
              <a:t>otopine koje sadrže najveću moguću masu otopljene tvari pri određenoj temperaturi</a:t>
            </a:r>
            <a:r>
              <a:rPr lang="hr-HR" dirty="0" smtClean="0"/>
              <a:t>. U zasićenoj otopini uspostavlja se </a:t>
            </a:r>
            <a:r>
              <a:rPr lang="hr-HR" b="1" dirty="0" smtClean="0">
                <a:solidFill>
                  <a:srgbClr val="FF0000"/>
                </a:solidFill>
              </a:rPr>
              <a:t>dinamička ravnoteža </a:t>
            </a:r>
            <a:r>
              <a:rPr lang="hr-HR" dirty="0" smtClean="0"/>
              <a:t>između otopine i neotopljene tvari</a:t>
            </a:r>
            <a:r>
              <a:rPr lang="hr-HR" dirty="0" smtClean="0"/>
              <a:t>.</a:t>
            </a:r>
          </a:p>
          <a:p>
            <a:pPr marL="0" indent="0">
              <a:buNone/>
            </a:pPr>
            <a:endParaRPr lang="hr-HR" dirty="0" smtClean="0"/>
          </a:p>
          <a:p>
            <a:pPr lvl="0"/>
            <a:r>
              <a:rPr lang="hr-HR" b="1" dirty="0">
                <a:solidFill>
                  <a:srgbClr val="FF0000"/>
                </a:solidFill>
              </a:rPr>
              <a:t>Dinamička ravnoteža</a:t>
            </a:r>
            <a:r>
              <a:rPr lang="hr-HR" dirty="0">
                <a:solidFill>
                  <a:prstClr val="black"/>
                </a:solidFill>
              </a:rPr>
              <a:t> – brzine suprotnih procesa ( otapanja-taloženja) su 			          jednake</a:t>
            </a:r>
            <a:r>
              <a:rPr lang="hr-HR" dirty="0" smtClean="0">
                <a:solidFill>
                  <a:prstClr val="black"/>
                </a:solidFill>
              </a:rPr>
              <a:t>.</a:t>
            </a:r>
          </a:p>
          <a:p>
            <a:pPr marL="0" lvl="0" indent="0">
              <a:buNone/>
            </a:pPr>
            <a:endParaRPr lang="hr-HR" sz="2600" dirty="0" smtClean="0"/>
          </a:p>
          <a:p>
            <a:pPr marL="514350" indent="-514350">
              <a:buFont typeface="+mj-lt"/>
              <a:buAutoNum type="arabicPeriod" startAt="2"/>
            </a:pPr>
            <a:r>
              <a:rPr lang="hr-HR" b="1" dirty="0" smtClean="0">
                <a:solidFill>
                  <a:srgbClr val="FF0000"/>
                </a:solidFill>
              </a:rPr>
              <a:t>Nezasićene otopine</a:t>
            </a:r>
            <a:r>
              <a:rPr lang="hr-HR" dirty="0" smtClean="0"/>
              <a:t> su otopine u kojima se može otopiti još soli pri određenoj temperaturi.</a:t>
            </a:r>
          </a:p>
        </p:txBody>
      </p:sp>
    </p:spTree>
    <p:extLst>
      <p:ext uri="{BB962C8B-B14F-4D97-AF65-F5344CB8AC3E}">
        <p14:creationId xmlns:p14="http://schemas.microsoft.com/office/powerpoint/2010/main" val="9397310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33956" y="508882"/>
            <a:ext cx="11858044" cy="5064982"/>
          </a:xfrm>
        </p:spPr>
        <p:txBody>
          <a:bodyPr>
            <a:norm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ELEKTROLITI</a:t>
            </a:r>
            <a:r>
              <a:rPr lang="hr-HR" dirty="0" smtClean="0"/>
              <a:t> – tvari koje u vodenim otopinama ili </a:t>
            </a:r>
            <a:r>
              <a:rPr lang="hr-HR" dirty="0" err="1" smtClean="0"/>
              <a:t>talinama</a:t>
            </a:r>
            <a:r>
              <a:rPr lang="hr-HR" dirty="0" smtClean="0"/>
              <a:t> </a:t>
            </a:r>
            <a:r>
              <a:rPr lang="hr-HR" b="1" dirty="0" smtClean="0">
                <a:solidFill>
                  <a:srgbClr val="FF0000"/>
                </a:solidFill>
              </a:rPr>
              <a:t>provode</a:t>
            </a:r>
            <a:r>
              <a:rPr lang="hr-HR" dirty="0" smtClean="0"/>
              <a:t> električnu struju. U otopinama u kojima imamo slobodne ione.</a:t>
            </a:r>
          </a:p>
          <a:p>
            <a:endParaRPr lang="hr-HR" dirty="0" smtClean="0"/>
          </a:p>
          <a:p>
            <a:r>
              <a:rPr lang="hr-HR" b="1" dirty="0" smtClean="0">
                <a:solidFill>
                  <a:srgbClr val="FF0000"/>
                </a:solidFill>
              </a:rPr>
              <a:t>NEELEKTROLITI</a:t>
            </a:r>
            <a:r>
              <a:rPr lang="hr-HR" dirty="0" smtClean="0"/>
              <a:t> - </a:t>
            </a:r>
            <a:r>
              <a:rPr lang="hr-HR" dirty="0"/>
              <a:t>tvari koje u vodenim otopinama ili </a:t>
            </a:r>
            <a:r>
              <a:rPr lang="hr-HR" dirty="0" err="1"/>
              <a:t>talinama</a:t>
            </a:r>
            <a:r>
              <a:rPr lang="hr-HR" dirty="0"/>
              <a:t> </a:t>
            </a:r>
            <a:r>
              <a:rPr lang="hr-HR" b="1" dirty="0" smtClean="0">
                <a:solidFill>
                  <a:srgbClr val="FF0000"/>
                </a:solidFill>
              </a:rPr>
              <a:t>ne provode </a:t>
            </a:r>
            <a:r>
              <a:rPr lang="hr-HR" dirty="0"/>
              <a:t>električnu </a:t>
            </a:r>
            <a:r>
              <a:rPr lang="hr-HR" dirty="0" smtClean="0"/>
              <a:t>struju.</a:t>
            </a:r>
            <a:endParaRPr lang="hr-HR" dirty="0"/>
          </a:p>
          <a:p>
            <a:endParaRPr lang="hr-HR" dirty="0"/>
          </a:p>
          <a:p>
            <a:r>
              <a:rPr lang="hr-HR" dirty="0" smtClean="0"/>
              <a:t>Postoje: </a:t>
            </a:r>
            <a:r>
              <a:rPr lang="hr-HR" b="1" dirty="0" smtClean="0">
                <a:solidFill>
                  <a:srgbClr val="FF0000"/>
                </a:solidFill>
              </a:rPr>
              <a:t>jaki, srednje jaki i slabi elektroliti</a:t>
            </a:r>
            <a:r>
              <a:rPr lang="hr-HR" dirty="0" smtClean="0"/>
              <a:t>.</a:t>
            </a:r>
            <a:endParaRPr lang="hr-HR" dirty="0"/>
          </a:p>
          <a:p>
            <a:pPr marL="0" indent="0">
              <a:buNone/>
            </a:pPr>
            <a:endParaRPr lang="hr-HR" dirty="0" smtClean="0"/>
          </a:p>
          <a:p>
            <a:pPr marL="0" indent="0">
              <a:buNone/>
            </a:pP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430883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203</Words>
  <Application>Microsoft Office PowerPoint</Application>
  <PresentationFormat>Široki zaslon</PresentationFormat>
  <Paragraphs>39</Paragraphs>
  <Slides>8</Slides>
  <Notes>0</Notes>
  <HiddenSlides>0</HiddenSlides>
  <MMClips>0</MMClips>
  <ScaleCrop>false</ScaleCrop>
  <HeadingPairs>
    <vt:vector size="6" baseType="variant">
      <vt:variant>
        <vt:lpstr>Korišteni fontovi</vt:lpstr>
      </vt:variant>
      <vt:variant>
        <vt:i4>4</vt:i4>
      </vt:variant>
      <vt:variant>
        <vt:lpstr>Tema</vt:lpstr>
      </vt:variant>
      <vt:variant>
        <vt:i4>1</vt:i4>
      </vt:variant>
      <vt:variant>
        <vt:lpstr>Naslovi slajdova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Tema sustava Office</vt:lpstr>
      <vt:lpstr>Topljivost tvari i vrste otopina </vt:lpstr>
      <vt:lpstr>PowerPoint prezentacija</vt:lpstr>
      <vt:lpstr>Topljivost tvari </vt:lpstr>
      <vt:lpstr>PowerPoint prezentacija</vt:lpstr>
      <vt:lpstr>Promjena topljivosti s temperaturom</vt:lpstr>
      <vt:lpstr>PowerPoint prezentacija</vt:lpstr>
      <vt:lpstr>Vrste otopina </vt:lpstr>
      <vt:lpstr>PowerPoint prezentacija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Topljivost tvari i vrste otopina</dc:title>
  <dc:creator>Windows korisnik</dc:creator>
  <cp:lastModifiedBy>Windows korisnik</cp:lastModifiedBy>
  <cp:revision>18</cp:revision>
  <dcterms:created xsi:type="dcterms:W3CDTF">2019-05-04T06:59:47Z</dcterms:created>
  <dcterms:modified xsi:type="dcterms:W3CDTF">2020-01-12T20:03:52Z</dcterms:modified>
</cp:coreProperties>
</file>