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307" r:id="rId2"/>
    <p:sldId id="313" r:id="rId3"/>
    <p:sldId id="308" r:id="rId4"/>
    <p:sldId id="314" r:id="rId5"/>
    <p:sldId id="309" r:id="rId6"/>
    <p:sldId id="315" r:id="rId7"/>
  </p:sldIdLst>
  <p:sldSz cx="12192000" cy="6858000"/>
  <p:notesSz cx="7559675" cy="106918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13" autoAdjust="0"/>
  </p:normalViewPr>
  <p:slideViewPr>
    <p:cSldViewPr snapToGrid="0">
      <p:cViewPr varScale="1">
        <p:scale>
          <a:sx n="68" d="100"/>
          <a:sy n="6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1484280" y="2666880"/>
            <a:ext cx="1001844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1484280" y="4298400"/>
            <a:ext cx="1001844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1484280" y="2666880"/>
            <a:ext cx="488880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617880" y="2666880"/>
            <a:ext cx="488880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1484280" y="4298400"/>
            <a:ext cx="488880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6617880" y="4298400"/>
            <a:ext cx="488880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1484280" y="2666880"/>
            <a:ext cx="322560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871520" y="2666880"/>
            <a:ext cx="322560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8258760" y="2666880"/>
            <a:ext cx="322560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0" name="PlaceHolder 5"/>
          <p:cNvSpPr>
            <a:spLocks noGrp="1"/>
          </p:cNvSpPr>
          <p:nvPr>
            <p:ph type="body"/>
          </p:nvPr>
        </p:nvSpPr>
        <p:spPr>
          <a:xfrm>
            <a:off x="1484280" y="4298400"/>
            <a:ext cx="322560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1" name="PlaceHolder 6"/>
          <p:cNvSpPr>
            <a:spLocks noGrp="1"/>
          </p:cNvSpPr>
          <p:nvPr>
            <p:ph type="body"/>
          </p:nvPr>
        </p:nvSpPr>
        <p:spPr>
          <a:xfrm>
            <a:off x="4871520" y="4298400"/>
            <a:ext cx="322560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2" name="PlaceHolder 7"/>
          <p:cNvSpPr>
            <a:spLocks noGrp="1"/>
          </p:cNvSpPr>
          <p:nvPr>
            <p:ph type="body"/>
          </p:nvPr>
        </p:nvSpPr>
        <p:spPr>
          <a:xfrm>
            <a:off x="8258760" y="4298400"/>
            <a:ext cx="322560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subTitle"/>
          </p:nvPr>
        </p:nvSpPr>
        <p:spPr>
          <a:xfrm>
            <a:off x="1484280" y="2666880"/>
            <a:ext cx="10018440" cy="31237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484280" y="2666880"/>
            <a:ext cx="10018440" cy="312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484280" y="2666880"/>
            <a:ext cx="4888800" cy="312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617880" y="2666880"/>
            <a:ext cx="4888800" cy="312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subTitle"/>
          </p:nvPr>
        </p:nvSpPr>
        <p:spPr>
          <a:xfrm>
            <a:off x="1484280" y="685800"/>
            <a:ext cx="10018440" cy="8123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1484280" y="2666880"/>
            <a:ext cx="488880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617880" y="2666880"/>
            <a:ext cx="4888800" cy="312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1484280" y="4298400"/>
            <a:ext cx="488880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1484280" y="2666880"/>
            <a:ext cx="4888800" cy="312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6617880" y="2666880"/>
            <a:ext cx="488880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6617880" y="4298400"/>
            <a:ext cx="488880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1484280" y="2666880"/>
            <a:ext cx="488880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6617880" y="2666880"/>
            <a:ext cx="488880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1484280" y="4298400"/>
            <a:ext cx="10018440" cy="1489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1"/>
          <p:cNvGrpSpPr/>
          <p:nvPr/>
        </p:nvGrpSpPr>
        <p:grpSpPr>
          <a:xfrm>
            <a:off x="150840" y="0"/>
            <a:ext cx="2436480" cy="6857640"/>
            <a:chOff x="150840" y="0"/>
            <a:chExt cx="2436480" cy="6857640"/>
          </a:xfrm>
        </p:grpSpPr>
        <p:sp>
          <p:nvSpPr>
            <p:cNvPr id="56" name="CustomShape 2"/>
            <p:cNvSpPr/>
            <p:nvPr/>
          </p:nvSpPr>
          <p:spPr>
            <a:xfrm>
              <a:off x="457200" y="0"/>
              <a:ext cx="1122120" cy="5328720"/>
            </a:xfrm>
            <a:custGeom>
              <a:avLst/>
              <a:gdLst/>
              <a:ahLst/>
              <a:cxnLst/>
              <a:rect l="l" t="t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" name="CustomShape 3"/>
            <p:cNvSpPr/>
            <p:nvPr/>
          </p:nvSpPr>
          <p:spPr>
            <a:xfrm>
              <a:off x="150840" y="0"/>
              <a:ext cx="1117080" cy="5276520"/>
            </a:xfrm>
            <a:custGeom>
              <a:avLst/>
              <a:gdLst/>
              <a:ahLst/>
              <a:cxnLst/>
              <a:rect l="l" t="t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" name="CustomShape 4"/>
            <p:cNvSpPr/>
            <p:nvPr/>
          </p:nvSpPr>
          <p:spPr>
            <a:xfrm>
              <a:off x="150840" y="5238720"/>
              <a:ext cx="1228320" cy="1618920"/>
            </a:xfrm>
            <a:custGeom>
              <a:avLst/>
              <a:gdLst/>
              <a:ahLst/>
              <a:cxnLst/>
              <a:rect l="l" t="t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" name="CustomShape 5"/>
            <p:cNvSpPr/>
            <p:nvPr/>
          </p:nvSpPr>
          <p:spPr>
            <a:xfrm>
              <a:off x="457200" y="5291280"/>
              <a:ext cx="1495080" cy="1566360"/>
            </a:xfrm>
            <a:custGeom>
              <a:avLst/>
              <a:gdLst/>
              <a:ahLst/>
              <a:cxnLst/>
              <a:rect l="l" t="t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" name="CustomShape 6"/>
            <p:cNvSpPr/>
            <p:nvPr/>
          </p:nvSpPr>
          <p:spPr>
            <a:xfrm>
              <a:off x="457200" y="5286240"/>
              <a:ext cx="2130120" cy="1571400"/>
            </a:xfrm>
            <a:custGeom>
              <a:avLst/>
              <a:gdLst/>
              <a:ahLst/>
              <a:cxnLst/>
              <a:rect l="l" t="t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" name="CustomShape 7"/>
            <p:cNvSpPr/>
            <p:nvPr/>
          </p:nvSpPr>
          <p:spPr>
            <a:xfrm>
              <a:off x="150840" y="5238720"/>
              <a:ext cx="1695240" cy="1618920"/>
            </a:xfrm>
            <a:custGeom>
              <a:avLst/>
              <a:gdLst/>
              <a:ahLst/>
              <a:cxnLst/>
              <a:rect l="l" t="t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2" name="PlaceHolder 8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latin typeface="Corbel"/>
              </a:rPr>
              <a:t>Uredite stil naslova matrice</a:t>
            </a:r>
          </a:p>
        </p:txBody>
      </p:sp>
      <p:sp>
        <p:nvSpPr>
          <p:cNvPr id="63" name="PlaceHolder 9"/>
          <p:cNvSpPr>
            <a:spLocks noGrp="1"/>
          </p:cNvSpPr>
          <p:nvPr>
            <p:ph type="body"/>
          </p:nvPr>
        </p:nvSpPr>
        <p:spPr>
          <a:xfrm>
            <a:off x="1484280" y="2666880"/>
            <a:ext cx="10018440" cy="31237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688727"/>
              </a:buClr>
              <a:buSzPct val="145000"/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orbel"/>
              </a:rPr>
              <a:t>Uredite stilove teksta matrice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688727"/>
              </a:buClr>
              <a:buSzPct val="145000"/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orbel"/>
              </a:rPr>
              <a:t>Druga razina</a:t>
            </a:r>
          </a:p>
          <a:p>
            <a:pPr marL="1200240" lvl="2" indent="-2854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688727"/>
              </a:buClr>
              <a:buSzPct val="145000"/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orbel"/>
              </a:rPr>
              <a:t>Treća razina</a:t>
            </a:r>
          </a:p>
          <a:p>
            <a:pPr marL="1542960" lvl="3" indent="-1710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688727"/>
              </a:buClr>
              <a:buSzPct val="145000"/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Corbel"/>
              </a:rPr>
              <a:t>Četvrta razina</a:t>
            </a:r>
          </a:p>
          <a:p>
            <a:pPr marL="2000160" lvl="4" indent="-1710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688727"/>
              </a:buClr>
              <a:buSzPct val="145000"/>
              <a:buFont typeface="Arial"/>
              <a:buChar char="•"/>
            </a:pPr>
            <a:r>
              <a:rPr lang="en-US" sz="1400" b="0" strike="noStrike" spc="-1">
                <a:solidFill>
                  <a:srgbClr val="000000"/>
                </a:solidFill>
                <a:latin typeface="Corbel"/>
              </a:rPr>
              <a:t>Peta razina</a:t>
            </a:r>
          </a:p>
        </p:txBody>
      </p:sp>
      <p:sp>
        <p:nvSpPr>
          <p:cNvPr id="64" name="PlaceHolder 10"/>
          <p:cNvSpPr>
            <a:spLocks noGrp="1"/>
          </p:cNvSpPr>
          <p:nvPr>
            <p:ph type="dt"/>
          </p:nvPr>
        </p:nvSpPr>
        <p:spPr>
          <a:xfrm>
            <a:off x="9732600" y="5883120"/>
            <a:ext cx="11426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3ED7409-6B85-4A4A-83E0-19F15132CDFE}" type="datetime">
              <a:rPr lang="hr-HR" sz="1000" b="0" strike="noStrike" spc="-1">
                <a:solidFill>
                  <a:srgbClr val="000000"/>
                </a:solidFill>
                <a:latin typeface="Corbel"/>
              </a:rPr>
              <a:t>16.3.2020.</a:t>
            </a:fld>
            <a:endParaRPr lang="hr-HR" sz="1000" b="0" strike="noStrike" spc="-1">
              <a:latin typeface="Times New Roman"/>
            </a:endParaRPr>
          </a:p>
        </p:txBody>
      </p:sp>
      <p:sp>
        <p:nvSpPr>
          <p:cNvPr id="65" name="PlaceHolder 11"/>
          <p:cNvSpPr>
            <a:spLocks noGrp="1"/>
          </p:cNvSpPr>
          <p:nvPr>
            <p:ph type="ftr"/>
          </p:nvPr>
        </p:nvSpPr>
        <p:spPr>
          <a:xfrm>
            <a:off x="2572200" y="5883120"/>
            <a:ext cx="70837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66" name="PlaceHolder 12"/>
          <p:cNvSpPr>
            <a:spLocks noGrp="1"/>
          </p:cNvSpPr>
          <p:nvPr>
            <p:ph type="sldNum"/>
          </p:nvPr>
        </p:nvSpPr>
        <p:spPr>
          <a:xfrm>
            <a:off x="10951920" y="5867280"/>
            <a:ext cx="55080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82B6150-9487-484E-A008-EB8F8DFD3E1A}" type="slidenum">
              <a:rPr lang="hr-HR" sz="1000" b="0" strike="noStrike" spc="-1">
                <a:solidFill>
                  <a:srgbClr val="000000"/>
                </a:solidFill>
                <a:latin typeface="Corbel"/>
              </a:rPr>
              <a:t>‹#›</a:t>
            </a:fld>
            <a:endParaRPr lang="hr-HR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dutorij.e-skole.hr/share/proxy/alfresco-noauth/edutorij/api/proxy-guest/15cf791a-4c97-4f29-84d9-17c1b47ceccc/kemija-2/m01/j03/index.html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1248753" y="685800"/>
            <a:ext cx="10018440" cy="17521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4000" b="1" spc="-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HESSOV ZAKON</a:t>
            </a:r>
            <a:endParaRPr lang="en-US" sz="4000" b="1" strike="noStrike" spc="-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1484280" y="2708444"/>
            <a:ext cx="10018440" cy="3123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r>
              <a:rPr lang="hr-HR" sz="2400" spc="-1" dirty="0" err="1" smtClean="0">
                <a:solidFill>
                  <a:srgbClr val="000000"/>
                </a:solidFill>
                <a:latin typeface="Corbel"/>
              </a:rPr>
              <a:t>Germain</a:t>
            </a:r>
            <a:r>
              <a:rPr lang="hr-HR" sz="2400" spc="-1" dirty="0" smtClean="0">
                <a:solidFill>
                  <a:srgbClr val="000000"/>
                </a:solidFill>
                <a:latin typeface="Corbel"/>
              </a:rPr>
              <a:t> Henri Hess (1802.-1850.) postavio je </a:t>
            </a:r>
            <a:r>
              <a:rPr lang="hr-HR" sz="2400" spc="-1" dirty="0" err="1" smtClean="0">
                <a:solidFill>
                  <a:srgbClr val="000000"/>
                </a:solidFill>
                <a:latin typeface="Corbel"/>
              </a:rPr>
              <a:t>Hessov</a:t>
            </a:r>
            <a:r>
              <a:rPr lang="hr-HR" sz="2400" spc="-1" dirty="0" smtClean="0">
                <a:solidFill>
                  <a:srgbClr val="000000"/>
                </a:solidFill>
                <a:latin typeface="Corbel"/>
              </a:rPr>
              <a:t> zakon: ukupna reakcijska entalpija dobiva se zbrajanjem entalpija svih koraka na koje se reakcija može rastaviti.</a:t>
            </a:r>
            <a:endParaRPr lang="en-US" sz="2400" b="0" strike="noStrike" spc="-1" dirty="0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/>
          </p:nvPr>
        </p:nvSpPr>
        <p:spPr>
          <a:xfrm>
            <a:off x="1413164" y="2942139"/>
            <a:ext cx="10089556" cy="862287"/>
          </a:xfrm>
        </p:spPr>
        <p:txBody>
          <a:bodyPr/>
          <a:lstStyle/>
          <a:p>
            <a:pPr marL="0" indent="0">
              <a:buNone/>
            </a:pPr>
            <a:endParaRPr lang="hr-HR" sz="2500" dirty="0" smtClean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19" y="138546"/>
            <a:ext cx="9615054" cy="671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78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1399309" y="540327"/>
            <a:ext cx="10103051" cy="5250633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endParaRPr lang="en-US" sz="2400" b="0" strike="noStrike" spc="-1" dirty="0">
              <a:solidFill>
                <a:srgbClr val="000000"/>
              </a:solidFill>
              <a:latin typeface="Corbel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688727"/>
              </a:buClr>
              <a:buSzPct val="145000"/>
              <a:buFont typeface="Arial"/>
              <a:buChar char="•"/>
            </a:pPr>
            <a:r>
              <a:rPr lang="en-US" sz="2400" b="1" strike="noStrike" spc="-1" dirty="0">
                <a:solidFill>
                  <a:srgbClr val="FF0000"/>
                </a:solidFill>
                <a:latin typeface="Corbel"/>
              </a:rPr>
              <a:t>HESSOV ZAKON</a:t>
            </a:r>
            <a:r>
              <a:rPr lang="en-US" sz="2400" b="1" strike="noStrike" spc="-1" dirty="0">
                <a:solidFill>
                  <a:srgbClr val="000000"/>
                </a:solidFill>
                <a:latin typeface="Corbel"/>
              </a:rPr>
              <a:t>: UKUPNA REAKCIJSKA ENTALPIJA DOBIVA SE ZBRAJANJEM ENTALPIJA SVIH KORAKA NA KOJE SE REAKCIJA MOŽE RASTAVITI.</a:t>
            </a:r>
            <a:endParaRPr lang="en-US" sz="2400" b="0" strike="noStrike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endParaRPr lang="en-US" sz="2400" b="0" strike="noStrike" spc="-1" dirty="0">
              <a:solidFill>
                <a:srgbClr val="000000"/>
              </a:solidFill>
              <a:latin typeface="Corbel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688727"/>
              </a:buClr>
              <a:buSzPct val="145000"/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000000"/>
                </a:solidFill>
                <a:latin typeface="Corbel"/>
              </a:rPr>
              <a:t>Entalpija</a:t>
            </a:r>
            <a:r>
              <a:rPr lang="en-US" sz="2400" b="0" strike="noStrike" spc="-1" dirty="0">
                <a:solidFill>
                  <a:srgbClr val="000000"/>
                </a:solidFill>
                <a:latin typeface="Corbel"/>
              </a:rPr>
              <a:t> je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orbel"/>
              </a:rPr>
              <a:t>funkcija</a:t>
            </a:r>
            <a:r>
              <a:rPr lang="en-US" sz="2400" b="0" strike="noStrike" spc="-1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orbel"/>
              </a:rPr>
              <a:t>stanja</a:t>
            </a:r>
            <a:r>
              <a:rPr lang="en-US" sz="2400" b="0" strike="noStrike" spc="-1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orbel"/>
              </a:rPr>
              <a:t>sustava</a:t>
            </a:r>
            <a:r>
              <a:rPr lang="en-US" sz="2400" b="0" strike="noStrike" spc="-1" dirty="0">
                <a:solidFill>
                  <a:srgbClr val="000000"/>
                </a:solidFill>
                <a:latin typeface="Corbel"/>
              </a:rPr>
              <a:t>, pa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orbel"/>
              </a:rPr>
              <a:t>njezin</a:t>
            </a:r>
            <a:r>
              <a:rPr lang="en-US" sz="2400" b="0" strike="noStrike" spc="-1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orbel"/>
              </a:rPr>
              <a:t>prirast</a:t>
            </a:r>
            <a:r>
              <a:rPr lang="en-US" sz="2400" b="0" strike="noStrike" spc="-1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orbel"/>
              </a:rPr>
              <a:t>ovisi</a:t>
            </a:r>
            <a:r>
              <a:rPr lang="en-US" sz="2400" b="0" strike="noStrike" spc="-1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orbel"/>
              </a:rPr>
              <a:t>isključivo</a:t>
            </a:r>
            <a:r>
              <a:rPr lang="en-US" sz="2400" b="0" strike="noStrike" spc="-1" dirty="0">
                <a:solidFill>
                  <a:srgbClr val="000000"/>
                </a:solidFill>
                <a:latin typeface="Corbel"/>
              </a:rPr>
              <a:t> o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orbel"/>
              </a:rPr>
              <a:t>razlici</a:t>
            </a:r>
            <a:r>
              <a:rPr lang="en-US" sz="2400" b="0" strike="noStrike" spc="-1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orbel"/>
              </a:rPr>
              <a:t>konačnog</a:t>
            </a:r>
            <a:r>
              <a:rPr lang="en-US" sz="2400" b="0" strike="noStrike" spc="-1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orbel"/>
              </a:rPr>
              <a:t>stanja</a:t>
            </a:r>
            <a:r>
              <a:rPr lang="en-US" sz="2400" b="0" strike="noStrike" spc="-1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orbel"/>
              </a:rPr>
              <a:t>entalpije</a:t>
            </a:r>
            <a:r>
              <a:rPr lang="en-US" sz="2400" b="0" strike="noStrike" spc="-1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orbel"/>
              </a:rPr>
              <a:t>produkata</a:t>
            </a:r>
            <a:r>
              <a:rPr lang="en-US" sz="2400" b="0" strike="noStrike" spc="-1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orbel"/>
              </a:rPr>
              <a:t>i</a:t>
            </a:r>
            <a:r>
              <a:rPr lang="en-US" sz="2400" b="0" strike="noStrike" spc="-1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orbel"/>
              </a:rPr>
              <a:t>entalpije</a:t>
            </a:r>
            <a:r>
              <a:rPr lang="en-US" sz="2400" b="0" strike="noStrike" spc="-1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orbel"/>
              </a:rPr>
              <a:t>reaktanata</a:t>
            </a:r>
            <a:r>
              <a:rPr lang="en-US" sz="2400" b="0" strike="noStrike" spc="-1" dirty="0">
                <a:solidFill>
                  <a:srgbClr val="000000"/>
                </a:solidFill>
                <a:latin typeface="Corbel"/>
              </a:rPr>
              <a:t>.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0" y="257571"/>
            <a:ext cx="8173329" cy="633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07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1502280" y="1306440"/>
            <a:ext cx="10000440" cy="4484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688727"/>
              </a:buClr>
              <a:buSzPct val="145000"/>
              <a:buFont typeface="Arial"/>
              <a:buChar char="•"/>
            </a:pPr>
            <a:r>
              <a:rPr lang="en-US" sz="2400" b="0" strike="noStrike" spc="-1" dirty="0" smtClean="0">
                <a:solidFill>
                  <a:srgbClr val="000000"/>
                </a:solidFill>
                <a:latin typeface="Corbel"/>
                <a:hlinkClick r:id="rId2"/>
              </a:rPr>
              <a:t>https://edutorij.e-skole.hr/share/proxy/alfresco-noauth/edutorij/api/proxy-guest/15cf791a-4c97-4f29-84d9-17c1b47ceccc/kemija-2/m01/j03/index.html</a:t>
            </a:r>
            <a:endParaRPr lang="hr-HR" sz="2400" b="0" strike="noStrike" spc="-1" dirty="0" smtClean="0">
              <a:solidFill>
                <a:srgbClr val="000000"/>
              </a:solidFill>
              <a:latin typeface="Corbel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688727"/>
              </a:buClr>
              <a:buSzPct val="145000"/>
              <a:buFont typeface="Arial"/>
              <a:buChar char="•"/>
            </a:pPr>
            <a:endParaRPr lang="hr-HR" sz="2400" spc="-1" dirty="0">
              <a:solidFill>
                <a:srgbClr val="000000"/>
              </a:solidFill>
              <a:latin typeface="Corbel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688727"/>
              </a:buClr>
              <a:buSzPct val="145000"/>
              <a:buFont typeface="Arial"/>
              <a:buChar char="•"/>
            </a:pPr>
            <a:r>
              <a:rPr lang="hr-HR" sz="2400" b="0" strike="noStrike" spc="-1" dirty="0" smtClean="0">
                <a:solidFill>
                  <a:srgbClr val="000000"/>
                </a:solidFill>
                <a:latin typeface="Corbel"/>
              </a:rPr>
              <a:t>Riješiti primjer 1.; primjer 2.; i primjer 3. sa </a:t>
            </a:r>
            <a:r>
              <a:rPr lang="hr-HR" sz="2400" b="0" strike="noStrike" spc="-1" dirty="0" err="1" smtClean="0">
                <a:solidFill>
                  <a:srgbClr val="000000"/>
                </a:solidFill>
                <a:latin typeface="Corbel"/>
              </a:rPr>
              <a:t>edutorija</a:t>
            </a:r>
            <a:r>
              <a:rPr lang="hr-HR" sz="2400" b="0" strike="noStrike" spc="-1" dirty="0" smtClean="0">
                <a:solidFill>
                  <a:srgbClr val="000000"/>
                </a:solidFill>
                <a:latin typeface="Corbel"/>
              </a:rPr>
              <a:t>.</a:t>
            </a: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688727"/>
              </a:buClr>
              <a:buSzPct val="145000"/>
              <a:buFont typeface="Arial"/>
              <a:buChar char="•"/>
            </a:pPr>
            <a:r>
              <a:rPr lang="hr-HR" sz="2400" spc="-1" dirty="0" smtClean="0">
                <a:solidFill>
                  <a:srgbClr val="000000"/>
                </a:solidFill>
                <a:latin typeface="Corbel"/>
              </a:rPr>
              <a:t>Nakon toga malo pročitati sve sa ove stranice, na taj način </a:t>
            </a:r>
            <a:r>
              <a:rPr lang="hr-HR" sz="2400" spc="-1" smtClean="0">
                <a:solidFill>
                  <a:srgbClr val="000000"/>
                </a:solidFill>
                <a:latin typeface="Corbel"/>
              </a:rPr>
              <a:t>utvrditi naučeno.</a:t>
            </a:r>
            <a:endParaRPr lang="en-US" sz="2400" b="0" strike="noStrike" spc="-1" dirty="0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84280" y="1257161"/>
            <a:ext cx="10018440" cy="609398"/>
          </a:xfrm>
        </p:spPr>
        <p:txBody>
          <a:bodyPr/>
          <a:lstStyle/>
          <a:p>
            <a:r>
              <a:rPr lang="hr-HR" dirty="0" smtClean="0"/>
              <a:t>Domaći rad: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/>
          </p:nvPr>
        </p:nvSpPr>
        <p:spPr>
          <a:xfrm>
            <a:off x="1484280" y="1915289"/>
            <a:ext cx="10018440" cy="4626908"/>
          </a:xfrm>
        </p:spPr>
        <p:txBody>
          <a:bodyPr/>
          <a:lstStyle/>
          <a:p>
            <a:r>
              <a:rPr lang="hr-HR" sz="2500" dirty="0" smtClean="0">
                <a:solidFill>
                  <a:srgbClr val="00B050"/>
                </a:solidFill>
              </a:rPr>
              <a:t>1. </a:t>
            </a:r>
            <a:r>
              <a:rPr lang="hr-HR" sz="2500" dirty="0"/>
              <a:t>U</a:t>
            </a:r>
            <a:r>
              <a:rPr lang="hr-HR" sz="2500" dirty="0" smtClean="0"/>
              <a:t> reakciji 1 mola magnezija s kisikom, pri nastajanju magnezijevog oksida, oslobodi se toplina od 602kJ. </a:t>
            </a:r>
          </a:p>
          <a:p>
            <a:pPr marL="0" indent="0">
              <a:buNone/>
            </a:pPr>
            <a:r>
              <a:rPr lang="hr-HR" sz="2500" dirty="0"/>
              <a:t> a</a:t>
            </a:r>
            <a:r>
              <a:rPr lang="hr-HR" sz="2500" dirty="0" smtClean="0"/>
              <a:t>) Napiši </a:t>
            </a:r>
            <a:r>
              <a:rPr lang="hr-HR" sz="2500" dirty="0" err="1" smtClean="0"/>
              <a:t>termokemijsku</a:t>
            </a:r>
            <a:r>
              <a:rPr lang="hr-HR" sz="2500" dirty="0" smtClean="0"/>
              <a:t> jednadžbu</a:t>
            </a:r>
          </a:p>
          <a:p>
            <a:pPr marL="0" indent="0">
              <a:buNone/>
            </a:pPr>
            <a:r>
              <a:rPr lang="hr-HR" sz="2500" dirty="0" smtClean="0"/>
              <a:t> b) Nacrtaj </a:t>
            </a:r>
            <a:r>
              <a:rPr lang="hr-HR" sz="2500" dirty="0" err="1" smtClean="0"/>
              <a:t>entalpijski</a:t>
            </a:r>
            <a:r>
              <a:rPr lang="hr-HR" sz="2500" dirty="0" smtClean="0"/>
              <a:t> dijagram. </a:t>
            </a:r>
          </a:p>
          <a:p>
            <a:pPr marL="0" indent="0">
              <a:buNone/>
            </a:pPr>
            <a:endParaRPr lang="hr-HR" sz="2500" dirty="0"/>
          </a:p>
          <a:p>
            <a:r>
              <a:rPr lang="hr-HR" sz="2500" dirty="0" smtClean="0">
                <a:solidFill>
                  <a:srgbClr val="00B050"/>
                </a:solidFill>
              </a:rPr>
              <a:t>2. </a:t>
            </a:r>
            <a:r>
              <a:rPr lang="hr-HR" sz="2500" dirty="0" smtClean="0"/>
              <a:t>Navedene su </a:t>
            </a:r>
            <a:r>
              <a:rPr lang="hr-HR" sz="2500" dirty="0" err="1" smtClean="0"/>
              <a:t>termokemijske</a:t>
            </a:r>
            <a:r>
              <a:rPr lang="hr-HR" sz="2500" dirty="0" smtClean="0"/>
              <a:t> jednadžbe :</a:t>
            </a:r>
          </a:p>
          <a:p>
            <a:pPr marL="0" indent="0">
              <a:buNone/>
            </a:pPr>
            <a:r>
              <a:rPr lang="hr-HR" sz="2500" dirty="0" smtClean="0"/>
              <a:t>N</a:t>
            </a:r>
            <a:r>
              <a:rPr lang="hr-HR" sz="2500" baseline="-25000" dirty="0" smtClean="0"/>
              <a:t>2</a:t>
            </a:r>
            <a:r>
              <a:rPr lang="hr-HR" sz="2500" dirty="0" smtClean="0"/>
              <a:t>(g) + 2O</a:t>
            </a:r>
            <a:r>
              <a:rPr lang="hr-HR" sz="2500" baseline="-25000" dirty="0" smtClean="0"/>
              <a:t>2</a:t>
            </a:r>
            <a:r>
              <a:rPr lang="hr-HR" sz="2500" dirty="0" smtClean="0"/>
              <a:t>(g) </a:t>
            </a:r>
            <a:r>
              <a:rPr lang="hr-HR" sz="2500" dirty="0" smtClean="0">
                <a:sym typeface="Wingdings" panose="05000000000000000000" pitchFamily="2" charset="2"/>
              </a:rPr>
              <a:t> 2NO</a:t>
            </a:r>
            <a:r>
              <a:rPr lang="hr-HR" sz="2500" baseline="-25000" dirty="0" smtClean="0">
                <a:sym typeface="Wingdings" panose="05000000000000000000" pitchFamily="2" charset="2"/>
              </a:rPr>
              <a:t>2</a:t>
            </a:r>
            <a:r>
              <a:rPr lang="hr-HR" sz="2500" dirty="0" smtClean="0">
                <a:sym typeface="Wingdings" panose="05000000000000000000" pitchFamily="2" charset="2"/>
              </a:rPr>
              <a:t>(g)    </a:t>
            </a:r>
            <a:r>
              <a:rPr lang="el-GR" sz="2500" dirty="0" smtClean="0">
                <a:sym typeface="Wingdings" panose="05000000000000000000" pitchFamily="2" charset="2"/>
              </a:rPr>
              <a:t>Δ</a:t>
            </a:r>
            <a:r>
              <a:rPr lang="hr-HR" sz="2500" baseline="-25000" dirty="0" err="1" smtClean="0">
                <a:sym typeface="Wingdings" panose="05000000000000000000" pitchFamily="2" charset="2"/>
              </a:rPr>
              <a:t>r</a:t>
            </a:r>
            <a:r>
              <a:rPr lang="hr-HR" sz="2500" dirty="0" err="1" smtClean="0">
                <a:sym typeface="Wingdings" panose="05000000000000000000" pitchFamily="2" charset="2"/>
              </a:rPr>
              <a:t>H</a:t>
            </a:r>
            <a:r>
              <a:rPr lang="hr-HR" sz="2500" dirty="0" smtClean="0">
                <a:sym typeface="Wingdings" panose="05000000000000000000" pitchFamily="2" charset="2"/>
              </a:rPr>
              <a:t> ̊ = 33,2 kJ/mol</a:t>
            </a:r>
          </a:p>
          <a:p>
            <a:pPr marL="0" indent="0">
              <a:buNone/>
            </a:pPr>
            <a:r>
              <a:rPr lang="hr-HR" sz="2500" dirty="0" smtClean="0"/>
              <a:t>N</a:t>
            </a:r>
            <a:r>
              <a:rPr lang="hr-HR" sz="2500" baseline="-25000" dirty="0" smtClean="0"/>
              <a:t>2</a:t>
            </a:r>
            <a:r>
              <a:rPr lang="hr-HR" sz="2500" dirty="0" smtClean="0"/>
              <a:t>(g) + 2O</a:t>
            </a:r>
            <a:r>
              <a:rPr lang="hr-HR" sz="2500" baseline="-25000" dirty="0" smtClean="0"/>
              <a:t>2</a:t>
            </a:r>
            <a:r>
              <a:rPr lang="hr-HR" sz="2500" dirty="0" smtClean="0"/>
              <a:t>(g) </a:t>
            </a:r>
            <a:r>
              <a:rPr lang="hr-HR" sz="2500" dirty="0" smtClean="0">
                <a:sym typeface="Wingdings" panose="05000000000000000000" pitchFamily="2" charset="2"/>
              </a:rPr>
              <a:t> 2N</a:t>
            </a:r>
            <a:r>
              <a:rPr lang="hr-HR" sz="2500" baseline="-25000" dirty="0" smtClean="0">
                <a:sym typeface="Wingdings" panose="05000000000000000000" pitchFamily="2" charset="2"/>
              </a:rPr>
              <a:t>2</a:t>
            </a:r>
            <a:r>
              <a:rPr lang="hr-HR" sz="2500" dirty="0" smtClean="0">
                <a:sym typeface="Wingdings" panose="05000000000000000000" pitchFamily="2" charset="2"/>
              </a:rPr>
              <a:t>O</a:t>
            </a:r>
            <a:r>
              <a:rPr lang="hr-HR" sz="2500" baseline="-25000" dirty="0" smtClean="0">
                <a:sym typeface="Wingdings" panose="05000000000000000000" pitchFamily="2" charset="2"/>
              </a:rPr>
              <a:t>4</a:t>
            </a:r>
            <a:r>
              <a:rPr lang="hr-HR" sz="2500" dirty="0" smtClean="0">
                <a:sym typeface="Wingdings" panose="05000000000000000000" pitchFamily="2" charset="2"/>
              </a:rPr>
              <a:t>(g)    </a:t>
            </a:r>
            <a:r>
              <a:rPr lang="el-GR" sz="2500" dirty="0" smtClean="0">
                <a:sym typeface="Wingdings" panose="05000000000000000000" pitchFamily="2" charset="2"/>
              </a:rPr>
              <a:t>Δ</a:t>
            </a:r>
            <a:r>
              <a:rPr lang="hr-HR" sz="2500" baseline="-25000" dirty="0" err="1" smtClean="0">
                <a:sym typeface="Wingdings" panose="05000000000000000000" pitchFamily="2" charset="2"/>
              </a:rPr>
              <a:t>r</a:t>
            </a:r>
            <a:r>
              <a:rPr lang="hr-HR" sz="2500" dirty="0" err="1" smtClean="0">
                <a:sym typeface="Wingdings" panose="05000000000000000000" pitchFamily="2" charset="2"/>
              </a:rPr>
              <a:t>H</a:t>
            </a:r>
            <a:r>
              <a:rPr lang="hr-HR" sz="2500" dirty="0" smtClean="0">
                <a:sym typeface="Wingdings" panose="05000000000000000000" pitchFamily="2" charset="2"/>
              </a:rPr>
              <a:t> ̊ = 9,2 kJ/mol</a:t>
            </a:r>
          </a:p>
          <a:p>
            <a:pPr marL="0" indent="0">
              <a:buNone/>
            </a:pPr>
            <a:r>
              <a:rPr lang="hr-HR" sz="2500" dirty="0" smtClean="0">
                <a:sym typeface="Wingdings" panose="05000000000000000000" pitchFamily="2" charset="2"/>
              </a:rPr>
              <a:t>Izračunaj </a:t>
            </a:r>
            <a:r>
              <a:rPr lang="hr-HR" sz="2500" dirty="0" err="1" smtClean="0">
                <a:sym typeface="Wingdings" panose="05000000000000000000" pitchFamily="2" charset="2"/>
              </a:rPr>
              <a:t>standradnu</a:t>
            </a:r>
            <a:r>
              <a:rPr lang="hr-HR" sz="2500" dirty="0" smtClean="0">
                <a:sym typeface="Wingdings" panose="05000000000000000000" pitchFamily="2" charset="2"/>
              </a:rPr>
              <a:t> reakcijsku entalpiju za reakciju:</a:t>
            </a:r>
          </a:p>
          <a:p>
            <a:pPr marL="0" indent="0">
              <a:buNone/>
            </a:pPr>
            <a:r>
              <a:rPr lang="hr-HR" sz="2500" dirty="0" smtClean="0">
                <a:sym typeface="Wingdings" panose="05000000000000000000" pitchFamily="2" charset="2"/>
              </a:rPr>
              <a:t>2NO</a:t>
            </a:r>
            <a:r>
              <a:rPr lang="hr-HR" sz="2500" baseline="-25000" dirty="0" smtClean="0">
                <a:sym typeface="Wingdings" panose="05000000000000000000" pitchFamily="2" charset="2"/>
              </a:rPr>
              <a:t>2</a:t>
            </a:r>
            <a:r>
              <a:rPr lang="hr-HR" sz="2500" dirty="0" smtClean="0">
                <a:sym typeface="Wingdings" panose="05000000000000000000" pitchFamily="2" charset="2"/>
              </a:rPr>
              <a:t>(g</a:t>
            </a:r>
            <a:r>
              <a:rPr lang="hr-HR" sz="2500" dirty="0" smtClean="0"/>
              <a:t> ) </a:t>
            </a:r>
            <a:r>
              <a:rPr lang="hr-HR" sz="2500" dirty="0" smtClean="0">
                <a:sym typeface="Wingdings" panose="05000000000000000000" pitchFamily="2" charset="2"/>
              </a:rPr>
              <a:t> 2N</a:t>
            </a:r>
            <a:r>
              <a:rPr lang="hr-HR" sz="2500" baseline="-25000" dirty="0" smtClean="0">
                <a:sym typeface="Wingdings" panose="05000000000000000000" pitchFamily="2" charset="2"/>
              </a:rPr>
              <a:t>2</a:t>
            </a:r>
            <a:r>
              <a:rPr lang="hr-HR" sz="2500" dirty="0" smtClean="0">
                <a:sym typeface="Wingdings" panose="05000000000000000000" pitchFamily="2" charset="2"/>
              </a:rPr>
              <a:t>O</a:t>
            </a:r>
            <a:r>
              <a:rPr lang="hr-HR" sz="2500" baseline="-25000" dirty="0" smtClean="0">
                <a:sym typeface="Wingdings" panose="05000000000000000000" pitchFamily="2" charset="2"/>
              </a:rPr>
              <a:t>4</a:t>
            </a:r>
            <a:r>
              <a:rPr lang="hr-HR" sz="2500" dirty="0" smtClean="0">
                <a:sym typeface="Wingdings" panose="05000000000000000000" pitchFamily="2" charset="2"/>
              </a:rPr>
              <a:t>(g) </a:t>
            </a:r>
            <a:endParaRPr lang="hr-HR" sz="2500" dirty="0"/>
          </a:p>
        </p:txBody>
      </p:sp>
    </p:spTree>
    <p:extLst>
      <p:ext uri="{BB962C8B-B14F-4D97-AF65-F5344CB8AC3E}">
        <p14:creationId xmlns:p14="http://schemas.microsoft.com/office/powerpoint/2010/main" val="1651019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TM03457496[[fn=Paralaksa]]</Template>
  <TotalTime>692</TotalTime>
  <Words>187</Words>
  <Application>Microsoft Office PowerPoint</Application>
  <PresentationFormat>Široki zaslon</PresentationFormat>
  <Paragraphs>20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2" baseType="lpstr">
      <vt:lpstr>Arial</vt:lpstr>
      <vt:lpstr>Corbel</vt:lpstr>
      <vt:lpstr>DejaVu Sans</vt:lpstr>
      <vt:lpstr>Times New Roman</vt:lpstr>
      <vt:lpstr>Wingdings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Domaći rad: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FIZIKALNA KEMIJA</dc:title>
  <dc:subject/>
  <dc:creator>Korisnik</dc:creator>
  <dc:description/>
  <cp:lastModifiedBy>Korisnik</cp:lastModifiedBy>
  <cp:revision>173</cp:revision>
  <cp:lastPrinted>2020-03-02T07:54:57Z</cp:lastPrinted>
  <dcterms:created xsi:type="dcterms:W3CDTF">2019-09-09T14:17:46Z</dcterms:created>
  <dcterms:modified xsi:type="dcterms:W3CDTF">2020-03-16T21:02:04Z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Custom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57</vt:i4>
  </property>
</Properties>
</file>