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1pPr>
    <a:lvl2pPr marL="0" marR="0" indent="3429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2pPr>
    <a:lvl3pPr marL="0" marR="0" indent="6858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3pPr>
    <a:lvl4pPr marL="0" marR="0" indent="10287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4pPr>
    <a:lvl5pPr marL="0" marR="0" indent="13716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5pPr>
    <a:lvl6pPr marL="0" marR="0" indent="17145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6pPr>
    <a:lvl7pPr marL="0" marR="0" indent="20574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7pPr>
    <a:lvl8pPr marL="0" marR="0" indent="24003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8pPr>
    <a:lvl9pPr marL="0" marR="0" indent="27432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BCBCB">
              <a:alpha val="25000"/>
            </a:srgbClr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36000"/>
            </a:srgbClr>
          </a:solidFill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EBEBE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-522454"/>
              <a:satOff val="1153"/>
              <a:lumOff val="13444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Iowan Old Style"/>
          <a:ea typeface="Iowan Old Style"/>
          <a:cs typeface="Iowan Old Style"/>
        </a:font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508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solidFill>
                <a:srgbClr val="FFFDEF"/>
              </a:solidFill>
              <a:prstDash val="solid"/>
              <a:miter lim="400000"/>
            </a:ln>
          </a:left>
          <a:right>
            <a:ln w="12700" cap="flat">
              <a:solidFill>
                <a:srgbClr val="FFFDEF"/>
              </a:solidFill>
              <a:prstDash val="solid"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BCBCB">
              <a:alpha val="36000"/>
            </a:srgbClr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wholeTbl>
    <a:band2H>
      <a:tcTxStyle b="def" i="def"/>
      <a:tcStyle>
        <a:tcBdr/>
        <a:fill>
          <a:solidFill>
            <a:srgbClr val="AEAEAE">
              <a:alpha val="25000"/>
            </a:srgbClr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97B8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C5C5C"/>
              </a:solidFill>
              <a:prstDash val="solid"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"/>
          <a:ea typeface="DIN Alternate"/>
          <a:cs typeface="DIN Alternat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"/>
          <p:cNvSpPr/>
          <p:nvPr>
            <p:ph type="body" sz="quarter" idx="13"/>
          </p:nvPr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2" name="Title Text"/>
          <p:cNvSpPr txBox="1"/>
          <p:nvPr>
            <p:ph type="title"/>
          </p:nvPr>
        </p:nvSpPr>
        <p:spPr>
          <a:xfrm>
            <a:off x="571500" y="571500"/>
            <a:ext cx="11861800" cy="5181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" name="Body Level One…"/>
          <p:cNvSpPr txBox="1"/>
          <p:nvPr>
            <p:ph type="body" sz="half" idx="1"/>
          </p:nvPr>
        </p:nvSpPr>
        <p:spPr>
          <a:xfrm>
            <a:off x="571500" y="5676900"/>
            <a:ext cx="11861800" cy="32639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1pPr>
            <a:lvl2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2pPr>
            <a:lvl3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3pPr>
            <a:lvl4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4pPr>
            <a:lvl5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88552" y="9189156"/>
            <a:ext cx="309365" cy="3429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“"/>
          <p:cNvSpPr txBox="1"/>
          <p:nvPr/>
        </p:nvSpPr>
        <p:spPr>
          <a:xfrm>
            <a:off x="508000" y="1771650"/>
            <a:ext cx="1697832" cy="317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i="0" spc="0" sz="21000">
                <a:solidFill>
                  <a:srgbClr val="E4E4E4"/>
                </a:solidFill>
                <a:latin typeface="Baskerville"/>
                <a:ea typeface="Baskerville"/>
                <a:cs typeface="Baskerville"/>
                <a:sym typeface="Baskerville"/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02" name="Type a quote here."/>
          <p:cNvSpPr txBox="1"/>
          <p:nvPr>
            <p:ph type="body" sz="quarter" idx="13"/>
          </p:nvPr>
        </p:nvSpPr>
        <p:spPr>
          <a:xfrm>
            <a:off x="1943100" y="3870536"/>
            <a:ext cx="10490200" cy="9398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1600"/>
              </a:spcBef>
              <a:buSzTx/>
              <a:buFontTx/>
              <a:buNone/>
              <a:defRPr sz="4800">
                <a:solidFill>
                  <a:srgbClr val="747676"/>
                </a:solidFill>
              </a:defRPr>
            </a:lvl1pPr>
          </a:lstStyle>
          <a:p>
            <a:pPr/>
            <a:r>
              <a:t>Type a quote here.</a:t>
            </a:r>
          </a:p>
        </p:txBody>
      </p:sp>
      <p:sp>
        <p:nvSpPr>
          <p:cNvPr id="103" name="-Johnny Appleseed"/>
          <p:cNvSpPr txBox="1"/>
          <p:nvPr>
            <p:ph type="body" sz="quarter" idx="14"/>
          </p:nvPr>
        </p:nvSpPr>
        <p:spPr>
          <a:xfrm>
            <a:off x="1943100" y="7772400"/>
            <a:ext cx="10490200" cy="939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>
              <a:lnSpc>
                <a:spcPct val="70000"/>
              </a:lnSpc>
              <a:spcBef>
                <a:spcPts val="1600"/>
              </a:spcBef>
              <a:buSzTx/>
              <a:buFontTx/>
              <a:buNone/>
              <a:defRPr i="1" sz="4800">
                <a:solidFill>
                  <a:srgbClr val="6B6D6D"/>
                </a:solidFill>
              </a:defRPr>
            </a:lvl1pPr>
          </a:lstStyle>
          <a:p>
            <a:pPr/>
            <a:r>
              <a:t>-Johnny Appleseed</a:t>
            </a:r>
          </a:p>
        </p:txBody>
      </p:sp>
      <p:sp>
        <p:nvSpPr>
          <p:cNvPr id="1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118295074_2675x2907.jpeg"/>
          <p:cNvSpPr/>
          <p:nvPr>
            <p:ph type="pic" idx="13"/>
          </p:nvPr>
        </p:nvSpPr>
        <p:spPr>
          <a:xfrm>
            <a:off x="-63500" y="-139700"/>
            <a:ext cx="13144500" cy="142809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118295074_2675x2907.jpeg"/>
          <p:cNvSpPr/>
          <p:nvPr>
            <p:ph type="pic" idx="13"/>
          </p:nvPr>
        </p:nvSpPr>
        <p:spPr>
          <a:xfrm>
            <a:off x="-25400" y="-1130300"/>
            <a:ext cx="13045441" cy="1417332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Rectangle"/>
          <p:cNvSpPr/>
          <p:nvPr>
            <p:ph type="body" sz="half" idx="14"/>
          </p:nvPr>
        </p:nvSpPr>
        <p:spPr>
          <a:xfrm>
            <a:off x="0" y="5422900"/>
            <a:ext cx="13004800" cy="3606800"/>
          </a:xfrm>
          <a:prstGeom prst="rect">
            <a:avLst/>
          </a:prstGeom>
          <a:solidFill>
            <a:srgbClr val="FFFFFF"/>
          </a:solidFill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SzTx/>
              <a:buFontTx/>
              <a:buNone/>
              <a:defRPr sz="2400">
                <a:latin typeface="DIN Alternate"/>
                <a:ea typeface="DIN Alternate"/>
                <a:cs typeface="DIN Alternate"/>
                <a:sym typeface="DIN Alternate"/>
              </a:defRPr>
            </a:pPr>
          </a:p>
        </p:txBody>
      </p:sp>
      <p:sp>
        <p:nvSpPr>
          <p:cNvPr id="23" name="Line"/>
          <p:cNvSpPr/>
          <p:nvPr>
            <p:ph type="body" sz="quarter" idx="15"/>
          </p:nvPr>
        </p:nvSpPr>
        <p:spPr>
          <a:xfrm flipV="1">
            <a:off x="571500" y="7619996"/>
            <a:ext cx="11874500" cy="4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" name="Title Text"/>
          <p:cNvSpPr txBox="1"/>
          <p:nvPr>
            <p:ph type="title"/>
          </p:nvPr>
        </p:nvSpPr>
        <p:spPr>
          <a:xfrm>
            <a:off x="571500" y="5562600"/>
            <a:ext cx="11861800" cy="2209800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quarter" idx="1"/>
          </p:nvPr>
        </p:nvSpPr>
        <p:spPr>
          <a:xfrm>
            <a:off x="571500" y="7670800"/>
            <a:ext cx="11861800" cy="12319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1pPr>
            <a:lvl2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2pPr>
            <a:lvl3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3pPr>
            <a:lvl4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4pPr>
            <a:lvl5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12092513" y="9194800"/>
            <a:ext cx="309365" cy="342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/>
          <p:nvPr>
            <p:ph type="title"/>
          </p:nvPr>
        </p:nvSpPr>
        <p:spPr>
          <a:xfrm>
            <a:off x="571500" y="571500"/>
            <a:ext cx="11861800" cy="5181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4" name="Slide Number"/>
          <p:cNvSpPr txBox="1"/>
          <p:nvPr>
            <p:ph type="sldNum" sz="quarter" idx="2"/>
          </p:nvPr>
        </p:nvSpPr>
        <p:spPr>
          <a:xfrm>
            <a:off x="12083465" y="9189156"/>
            <a:ext cx="309365" cy="3429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182429520_1646x1646.jpeg"/>
          <p:cNvSpPr/>
          <p:nvPr>
            <p:ph type="pic" idx="13"/>
          </p:nvPr>
        </p:nvSpPr>
        <p:spPr>
          <a:xfrm>
            <a:off x="4191000" y="-12700"/>
            <a:ext cx="9779000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2" name="Line"/>
          <p:cNvSpPr/>
          <p:nvPr>
            <p:ph type="body" sz="quarter" idx="14"/>
          </p:nvPr>
        </p:nvSpPr>
        <p:spPr>
          <a:xfrm flipV="1">
            <a:off x="571500" y="7619998"/>
            <a:ext cx="645160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3" name="Title Text"/>
          <p:cNvSpPr txBox="1"/>
          <p:nvPr>
            <p:ph type="title"/>
          </p:nvPr>
        </p:nvSpPr>
        <p:spPr>
          <a:xfrm>
            <a:off x="571500" y="571500"/>
            <a:ext cx="6451600" cy="7213600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4" name="Body Level One…"/>
          <p:cNvSpPr txBox="1"/>
          <p:nvPr>
            <p:ph type="body" sz="quarter" idx="1"/>
          </p:nvPr>
        </p:nvSpPr>
        <p:spPr>
          <a:xfrm>
            <a:off x="571500" y="7670800"/>
            <a:ext cx="6451600" cy="13589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1pPr>
            <a:lvl2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2pPr>
            <a:lvl3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3pPr>
            <a:lvl4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4pPr>
            <a:lvl5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xfrm>
            <a:off x="12092513" y="9194800"/>
            <a:ext cx="309365" cy="342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Line"/>
          <p:cNvSpPr/>
          <p:nvPr>
            <p:ph type="body" sz="quarter" idx="13"/>
          </p:nvPr>
        </p:nvSpPr>
        <p:spPr>
          <a:xfrm>
            <a:off x="571500" y="1574800"/>
            <a:ext cx="118618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Line"/>
          <p:cNvSpPr/>
          <p:nvPr>
            <p:ph type="body" sz="quarter" idx="13"/>
          </p:nvPr>
        </p:nvSpPr>
        <p:spPr>
          <a:xfrm>
            <a:off x="571500" y="1574800"/>
            <a:ext cx="118618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118295074_2675x2907.jpeg"/>
          <p:cNvSpPr/>
          <p:nvPr>
            <p:ph type="pic" idx="13"/>
          </p:nvPr>
        </p:nvSpPr>
        <p:spPr>
          <a:xfrm>
            <a:off x="-203200" y="-12700"/>
            <a:ext cx="9000805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2" name="Line"/>
          <p:cNvSpPr/>
          <p:nvPr>
            <p:ph type="body" sz="quarter" idx="14"/>
          </p:nvPr>
        </p:nvSpPr>
        <p:spPr>
          <a:xfrm>
            <a:off x="7023100" y="1574800"/>
            <a:ext cx="53975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3" name="Title Text"/>
          <p:cNvSpPr txBox="1"/>
          <p:nvPr>
            <p:ph type="title"/>
          </p:nvPr>
        </p:nvSpPr>
        <p:spPr>
          <a:xfrm>
            <a:off x="7023100" y="723900"/>
            <a:ext cx="5397500" cy="7239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4" name="Body Level One…"/>
          <p:cNvSpPr txBox="1"/>
          <p:nvPr>
            <p:ph type="body" sz="half" idx="1"/>
          </p:nvPr>
        </p:nvSpPr>
        <p:spPr>
          <a:xfrm>
            <a:off x="7023100" y="1803400"/>
            <a:ext cx="5397500" cy="7226300"/>
          </a:xfrm>
          <a:prstGeom prst="rect">
            <a:avLst/>
          </a:prstGeom>
        </p:spPr>
        <p:txBody>
          <a:bodyPr/>
          <a:lstStyle>
            <a:lvl1pPr marL="406400" indent="-406400">
              <a:defRPr sz="2800"/>
            </a:lvl1pPr>
            <a:lvl2pPr marL="812800" indent="-406400">
              <a:defRPr sz="2800"/>
            </a:lvl2pPr>
            <a:lvl3pPr marL="1219200" indent="-406400">
              <a:defRPr sz="2800"/>
            </a:lvl3pPr>
            <a:lvl4pPr marL="1625600" indent="-406400">
              <a:defRPr sz="2800"/>
            </a:lvl4pPr>
            <a:lvl5pPr marL="2032000" indent="-406400"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118295074_2675x2907.jpeg"/>
          <p:cNvSpPr/>
          <p:nvPr>
            <p:ph type="pic" idx="13"/>
          </p:nvPr>
        </p:nvSpPr>
        <p:spPr>
          <a:xfrm>
            <a:off x="571500" y="508000"/>
            <a:ext cx="7454900" cy="809943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1" name="182741592_1098x949.jpeg"/>
          <p:cNvSpPr/>
          <p:nvPr>
            <p:ph type="pic" sz="quarter" idx="14"/>
          </p:nvPr>
        </p:nvSpPr>
        <p:spPr>
          <a:xfrm>
            <a:off x="7944067" y="424462"/>
            <a:ext cx="5275146" cy="45593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2" name="182429520_1646x1646.jpeg"/>
          <p:cNvSpPr/>
          <p:nvPr>
            <p:ph type="pic" sz="quarter" idx="15"/>
          </p:nvPr>
        </p:nvSpPr>
        <p:spPr>
          <a:xfrm>
            <a:off x="8102600" y="4267200"/>
            <a:ext cx="4470400" cy="4470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571500" y="8051800"/>
            <a:ext cx="11861800" cy="1333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400"/>
              </a:spcBef>
              <a:buSzTx/>
              <a:buFontTx/>
              <a:buNone/>
              <a:defRPr i="1" spc="28" sz="2800"/>
            </a:lvl1pPr>
            <a:lvl2pPr marL="0" indent="0">
              <a:spcBef>
                <a:spcPts val="1400"/>
              </a:spcBef>
              <a:buSzTx/>
              <a:buFontTx/>
              <a:buNone/>
              <a:defRPr i="1" spc="28" sz="2800"/>
            </a:lvl2pPr>
            <a:lvl3pPr marL="0" indent="0">
              <a:spcBef>
                <a:spcPts val="1400"/>
              </a:spcBef>
              <a:buSzTx/>
              <a:buFontTx/>
              <a:buNone/>
              <a:defRPr i="1" spc="28" sz="2800"/>
            </a:lvl3pPr>
            <a:lvl4pPr marL="0" indent="0">
              <a:spcBef>
                <a:spcPts val="1400"/>
              </a:spcBef>
              <a:buSzTx/>
              <a:buFontTx/>
              <a:buNone/>
              <a:defRPr i="1" spc="28" sz="2800"/>
            </a:lvl4pPr>
            <a:lvl5pPr marL="0" indent="0">
              <a:spcBef>
                <a:spcPts val="1400"/>
              </a:spcBef>
              <a:buSzTx/>
              <a:buFontTx/>
              <a:buNone/>
              <a:defRPr i="1" spc="28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571500" y="723900"/>
            <a:ext cx="118618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71500" y="1803400"/>
            <a:ext cx="11861800" cy="722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81047" y="9194800"/>
            <a:ext cx="309365" cy="342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spcBef>
                <a:spcPts val="0"/>
              </a:spcBef>
              <a:defRPr i="0" spc="0" sz="1600">
                <a:solidFill>
                  <a:srgbClr val="747676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1pPr>
      <a:lvl2pPr marL="0" marR="0" indent="3429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2pPr>
      <a:lvl3pPr marL="0" marR="0" indent="6858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3pPr>
      <a:lvl4pPr marL="0" marR="0" indent="10287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4pPr>
      <a:lvl5pPr marL="0" marR="0" indent="13716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5pPr>
      <a:lvl6pPr marL="0" marR="0" indent="17145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6pPr>
      <a:lvl7pPr marL="0" marR="0" indent="20574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7pPr>
      <a:lvl8pPr marL="0" marR="0" indent="24003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8pPr>
      <a:lvl9pPr marL="0" marR="0" indent="27432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1pPr>
      <a:lvl2pPr marL="9398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2pPr>
      <a:lvl3pPr marL="14097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3pPr>
      <a:lvl4pPr marL="18796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4pPr>
      <a:lvl5pPr marL="23495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5pPr>
      <a:lvl6pPr marL="28194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6pPr>
      <a:lvl7pPr marL="32893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7pPr>
      <a:lvl8pPr marL="37592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8pPr>
      <a:lvl9pPr marL="42291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9pPr>
    </p:bodyStyle>
    <p:otherStyle>
      <a:lvl1pPr marL="0" marR="0" indent="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hr.wikipedia.org/wiki/Fleksotisak" TargetMode="External"/><Relationship Id="rId3" Type="http://schemas.openxmlformats.org/officeDocument/2006/relationships/hyperlink" Target="https://eprints.grf.unizg.hr/2045/1/Z480_Zubcic_Ivana.pdf" TargetMode="External"/><Relationship Id="rId4" Type="http://schemas.openxmlformats.org/officeDocument/2006/relationships/hyperlink" Target="https://eprints.grf.unizg.hr/2654/1/DB602_%c4%8cerina_Petra.pdf" TargetMode="External"/><Relationship Id="rId5" Type="http://schemas.openxmlformats.org/officeDocument/2006/relationships/hyperlink" Target="https://www.youtube.com/watch?v=APXrqFbQadQ" TargetMode="External"/><Relationship Id="rId6" Type="http://schemas.openxmlformats.org/officeDocument/2006/relationships/hyperlink" Target="https://www.youtube.com/watch?v=I9iJmTgPy-w" TargetMode="Externa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youtube.com/watch?v=APXrqFbQadQ" TargetMode="External"/><Relationship Id="rId3" Type="http://schemas.openxmlformats.org/officeDocument/2006/relationships/image" Target="../media/image3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youtube.com/watch?v=oghks2rv_Ik" TargetMode="External"/><Relationship Id="rId3" Type="http://schemas.openxmlformats.org/officeDocument/2006/relationships/hyperlink" Target="https://www.youtube.com/watch?v=I9iJmTgPy-w" TargetMode="External"/><Relationship Id="rId4" Type="http://schemas.openxmlformats.org/officeDocument/2006/relationships/image" Target="../media/image4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Line"/>
          <p:cNvSpPr/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29" name="Grafička tehnologija 3"/>
          <p:cNvSpPr txBox="1"/>
          <p:nvPr>
            <p:ph type="ctrTitle"/>
          </p:nvPr>
        </p:nvSpPr>
        <p:spPr>
          <a:xfrm>
            <a:off x="571500" y="647700"/>
            <a:ext cx="11861800" cy="5181600"/>
          </a:xfrm>
          <a:prstGeom prst="rect">
            <a:avLst/>
          </a:prstGeom>
          <a:blipFill>
            <a:blip r:embed="rId2"/>
          </a:blipFill>
          <a:ln w="9525">
            <a:round/>
          </a:ln>
        </p:spPr>
        <p:txBody>
          <a:bodyPr/>
          <a:lstStyle>
            <a:lvl1pPr>
              <a:lnSpc>
                <a:spcPct val="100000"/>
              </a:lnSpc>
              <a:defRPr cap="none" sz="2400">
                <a:solidFill>
                  <a:srgbClr val="FFFFFF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pPr/>
            <a:r>
              <a:t>Grafička tehnologija 3</a:t>
            </a:r>
          </a:p>
        </p:txBody>
      </p:sp>
      <p:sp>
        <p:nvSpPr>
          <p:cNvPr id="130" name="Visoki tisak - Fleksotisak i čelični tisak…"/>
          <p:cNvSpPr txBox="1"/>
          <p:nvPr>
            <p:ph type="subTitle" sz="half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43305">
              <a:defRPr i="0" sz="4464"/>
            </a:pPr>
            <a:r>
              <a:t>Visoki tisak - Fleksotisak i čelični tisak </a:t>
            </a:r>
          </a:p>
          <a:p>
            <a:pPr defTabSz="543305">
              <a:defRPr sz="4464"/>
            </a:pPr>
          </a:p>
          <a:p>
            <a:pPr defTabSz="850391">
              <a:lnSpc>
                <a:spcPct val="90000"/>
              </a:lnSpc>
              <a:spcBef>
                <a:spcPts val="600"/>
              </a:spcBef>
              <a:defRPr i="0" sz="2697">
                <a:solidFill>
                  <a:srgbClr val="888888"/>
                </a:solidFill>
              </a:defRPr>
            </a:pPr>
            <a:r>
              <a:t>Nastavni predmet: Grafička tehnologija</a:t>
            </a:r>
          </a:p>
          <a:p>
            <a:pPr defTabSz="850391">
              <a:lnSpc>
                <a:spcPct val="90000"/>
              </a:lnSpc>
              <a:spcBef>
                <a:spcPts val="600"/>
              </a:spcBef>
              <a:defRPr i="0" sz="2697">
                <a:solidFill>
                  <a:srgbClr val="888888"/>
                </a:solidFill>
              </a:defRPr>
            </a:pPr>
            <a:r>
              <a:t>Nastavni plan i program/Kurikulum: Grafički urednik-dizajner</a:t>
            </a:r>
          </a:p>
          <a:p>
            <a:pPr defTabSz="850391">
              <a:lnSpc>
                <a:spcPct val="90000"/>
              </a:lnSpc>
              <a:spcBef>
                <a:spcPts val="600"/>
              </a:spcBef>
              <a:defRPr i="0" sz="2697">
                <a:solidFill>
                  <a:srgbClr val="888888"/>
                </a:solidFill>
              </a:defRPr>
            </a:pPr>
            <a:r>
              <a:t>Trajanje: 2 sata</a:t>
            </a:r>
          </a:p>
          <a:p>
            <a:pPr defTabSz="850391">
              <a:lnSpc>
                <a:spcPct val="90000"/>
              </a:lnSpc>
              <a:spcBef>
                <a:spcPts val="600"/>
              </a:spcBef>
              <a:defRPr i="0" sz="2697">
                <a:solidFill>
                  <a:srgbClr val="808080"/>
                </a:solidFill>
              </a:defRPr>
            </a:pPr>
            <a:r>
              <a:t>Prezentaciju pripremila</a:t>
            </a:r>
            <a:r>
              <a:rPr>
                <a:solidFill>
                  <a:srgbClr val="888888"/>
                </a:solidFill>
              </a:rPr>
              <a:t>: Maja Rep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Line"/>
          <p:cNvSpPr/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0" name="Obrada novog gradiva - Fleksotisak…"/>
          <p:cNvSpPr txBox="1"/>
          <p:nvPr>
            <p:ph type="body" idx="1"/>
          </p:nvPr>
        </p:nvSpPr>
        <p:spPr>
          <a:xfrm>
            <a:off x="38100" y="1809750"/>
            <a:ext cx="11861800" cy="7226300"/>
          </a:xfrm>
          <a:prstGeom prst="rect">
            <a:avLst/>
          </a:prstGeom>
        </p:spPr>
        <p:txBody>
          <a:bodyPr/>
          <a:lstStyle/>
          <a:p>
            <a:pPr>
              <a:defRPr b="1" sz="30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Obrada novog gradiva - Fleksotisak</a:t>
            </a:r>
          </a:p>
          <a:p>
            <a:pPr>
              <a:defRPr b="1" sz="30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Podloge kod fleksotiska      </a:t>
            </a: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Jedna od najvažnijih karakteristika fleksografskog tiska je sposobnost tiska na širokoj paleti podloga, tj. tiskovnih materijala. </a:t>
            </a:r>
            <a:br/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Postoji pet glavnih materijala na kojima se tiska u fleksografskom tisku: </a:t>
            </a: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papir i karton </a:t>
            </a: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valoviti karton </a:t>
            </a: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film </a:t>
            </a: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laminat </a:t>
            </a: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folija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Line"/>
          <p:cNvSpPr/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3" name="Ponavljanj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27609" indent="-427609" defTabSz="531622">
              <a:spcBef>
                <a:spcPts val="1600"/>
              </a:spcBef>
              <a:defRPr b="1" sz="273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Ponavljanje</a:t>
            </a:r>
          </a:p>
          <a:p>
            <a:pPr marL="427609" indent="-427609" defTabSz="531622">
              <a:spcBef>
                <a:spcPts val="1600"/>
              </a:spcBef>
              <a:defRPr b="1" sz="273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360795" indent="-360795" defTabSz="832104">
              <a:spcBef>
                <a:spcPts val="600"/>
              </a:spcBef>
              <a:defRPr sz="2457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U koju tehniku tiska spada fleksotisak?</a:t>
            </a:r>
          </a:p>
          <a:p>
            <a:pPr marL="360795" indent="-360795" defTabSz="832104">
              <a:spcBef>
                <a:spcPts val="600"/>
              </a:spcBef>
              <a:defRPr sz="2457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Od čega se izrađuje tiskovna forma za fleksotisak?</a:t>
            </a:r>
          </a:p>
          <a:p>
            <a:pPr marL="360795" indent="-360795" defTabSz="832104">
              <a:spcBef>
                <a:spcPts val="600"/>
              </a:spcBef>
              <a:defRPr sz="2457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Nabroji postupke u izradi tiskovne forme</a:t>
            </a:r>
          </a:p>
          <a:p>
            <a:pPr marL="360795" indent="-360795" defTabSz="832104">
              <a:spcBef>
                <a:spcPts val="600"/>
              </a:spcBef>
              <a:defRPr sz="2457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Nacrtaj osnovnu shemu fleksotiska i označi dijelove</a:t>
            </a:r>
          </a:p>
          <a:p>
            <a:pPr marL="360795" indent="-360795" defTabSz="832104">
              <a:spcBef>
                <a:spcPts val="600"/>
              </a:spcBef>
              <a:defRPr sz="2457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Princip rada</a:t>
            </a:r>
          </a:p>
          <a:p>
            <a:pPr marL="360795" indent="-360795" defTabSz="832104">
              <a:spcBef>
                <a:spcPts val="600"/>
              </a:spcBef>
              <a:defRPr sz="2457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Nabroji vrste bojila koje se koriste kod fleksotiska</a:t>
            </a:r>
          </a:p>
          <a:p>
            <a:pPr marL="360795" indent="-360795" defTabSz="832104">
              <a:spcBef>
                <a:spcPts val="600"/>
              </a:spcBef>
              <a:defRPr sz="2457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Na kojih 5 vrsta podloga se najčešće tiska fleksotiskom?</a:t>
            </a:r>
          </a:p>
          <a:p>
            <a:pPr marL="360795" indent="-360795" defTabSz="832104">
              <a:spcBef>
                <a:spcPts val="600"/>
              </a:spcBef>
              <a:defRPr sz="2457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427609" indent="-427609" defTabSz="531622">
              <a:spcBef>
                <a:spcPts val="1600"/>
              </a:spcBef>
              <a:defRPr b="1" sz="273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Zadatak za domaći rad:</a:t>
            </a:r>
          </a:p>
          <a:p>
            <a:pPr marL="427609" indent="-427609" defTabSz="531622">
              <a:spcBef>
                <a:spcPts val="1600"/>
              </a:spcBef>
              <a:defRPr sz="273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Pogledaj i poslušaj video o montaži tiskovne forme. Zatim svojim riječima, slijedeći video isječak ukratko napiši opisani postupak.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Line"/>
          <p:cNvSpPr/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6" name="Popis literature - stranice odakle je korišten dio sadržaj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30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Popis literature - stranice odakle je korišten dio sadržaja</a:t>
            </a:r>
          </a:p>
          <a:p>
            <a:pPr>
              <a:defRPr b="1" sz="30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>
              <a:defRPr b="1" sz="30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rPr u="sng">
                <a:hlinkClick r:id="rId2" invalidUrl="" action="" tgtFrame="" tooltip="" history="1" highlightClick="0" endSnd="0"/>
              </a:rPr>
              <a:t>https://hr.wikipedia.org/wiki/Fleksotisak</a:t>
            </a: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rPr u="sng">
                <a:hlinkClick r:id="rId3" invalidUrl="" action="" tgtFrame="" tooltip="" history="1" highlightClick="0" endSnd="0"/>
              </a:rPr>
              <a:t>https://eprints.grf.unizg.hr/2045/1/Z480_Zubcic_Ivana.pdf</a:t>
            </a: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rPr u="sng">
                <a:hlinkClick r:id="rId4" invalidUrl="" action="" tgtFrame="" tooltip="" history="1" highlightClick="0" endSnd="0"/>
              </a:rPr>
              <a:t>https://eprints.grf.unizg.hr/2654/1/DB602_%c4%8cerina_Petra.pdf</a:t>
            </a: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rPr u="sng">
                <a:hlinkClick r:id="rId5" invalidUrl="" action="" tgtFrame="" tooltip="" history="1" highlightClick="0" endSnd="0"/>
              </a:rPr>
              <a:t>https://www.youtube.com/watch?v=APXrqFbQadQ</a:t>
            </a: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rPr u="sng">
                <a:hlinkClick r:id="rId6" invalidUrl="" action="" tgtFrame="" tooltip="" history="1" highlightClick="0" endSnd="0"/>
              </a:rPr>
              <a:t>https://www.youtube.com/watch?v=I9iJmTgPy-w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Line"/>
          <p:cNvSpPr/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9" name="Hvala na pažnji!"/>
          <p:cNvSpPr txBox="1"/>
          <p:nvPr>
            <p:ph type="ctrTitle"/>
          </p:nvPr>
        </p:nvSpPr>
        <p:spPr>
          <a:prstGeom prst="rect">
            <a:avLst/>
          </a:prstGeom>
          <a:blipFill>
            <a:blip r:embed="rId2"/>
          </a:blipFill>
          <a:ln w="9525">
            <a:round/>
          </a:ln>
        </p:spPr>
        <p:txBody>
          <a:bodyPr/>
          <a:lstStyle>
            <a:lvl1pPr>
              <a:lnSpc>
                <a:spcPct val="100000"/>
              </a:lnSpc>
              <a:defRPr cap="none" sz="3900">
                <a:solidFill>
                  <a:srgbClr val="FFFFFF"/>
                </a:solidFill>
                <a:latin typeface="Iowan Old Style"/>
                <a:ea typeface="Iowan Old Style"/>
                <a:cs typeface="Iowan Old Style"/>
                <a:sym typeface="Iowan Old Style"/>
              </a:defRPr>
            </a:lvl1pPr>
          </a:lstStyle>
          <a:p>
            <a:pPr/>
            <a:r>
              <a:t>Hvala na pažnji!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Line"/>
          <p:cNvSpPr/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3" name="Dragi učenici i drage učenice,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69900" indent="-469900">
              <a:defRPr sz="24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Dragi učenici i drage učenice,</a:t>
            </a:r>
          </a:p>
          <a:p>
            <a:pPr marL="0" indent="0" algn="just" defTabSz="914400">
              <a:lnSpc>
                <a:spcPct val="80000"/>
              </a:lnSpc>
              <a:spcBef>
                <a:spcPts val="500"/>
              </a:spcBef>
              <a:buSzTx/>
              <a:buFont typeface="Arial"/>
              <a:buNone/>
              <a:defRPr sz="24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0" indent="0" algn="just" defTabSz="914400">
              <a:lnSpc>
                <a:spcPct val="80000"/>
              </a:lnSpc>
              <a:spcBef>
                <a:spcPts val="500"/>
              </a:spcBef>
              <a:buSzTx/>
              <a:buFont typeface="Arial"/>
              <a:buNone/>
              <a:defRPr sz="24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kako bismo vam olakšali učenje za vas smo pripremili materijale za samostalni rad. </a:t>
            </a:r>
          </a:p>
          <a:p>
            <a:pPr marL="0" indent="0" algn="just" defTabSz="914400">
              <a:lnSpc>
                <a:spcPct val="80000"/>
              </a:lnSpc>
              <a:spcBef>
                <a:spcPts val="500"/>
              </a:spcBef>
              <a:buSzTx/>
              <a:buFont typeface="Arial"/>
              <a:buNone/>
              <a:defRPr sz="24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0" indent="0" algn="just" defTabSz="914400">
              <a:lnSpc>
                <a:spcPct val="80000"/>
              </a:lnSpc>
              <a:spcBef>
                <a:spcPts val="500"/>
              </a:spcBef>
              <a:buSzTx/>
              <a:buFont typeface="Arial"/>
              <a:buNone/>
              <a:defRPr sz="24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U ovoj prezentaciji su sadržaji iz nastavnog  predmeta: Grafička tehnologija</a:t>
            </a:r>
          </a:p>
          <a:p>
            <a:pPr marL="0" indent="0" algn="just" defTabSz="914400">
              <a:lnSpc>
                <a:spcPct val="80000"/>
              </a:lnSpc>
              <a:spcBef>
                <a:spcPts val="500"/>
              </a:spcBef>
              <a:buSzTx/>
              <a:buFont typeface="Arial"/>
              <a:buNone/>
              <a:defRPr sz="24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Prezentacija sadrži i zadatak za vježbu.</a:t>
            </a:r>
          </a:p>
          <a:p>
            <a:pPr marL="0" indent="0" algn="just" defTabSz="914400">
              <a:lnSpc>
                <a:spcPct val="80000"/>
              </a:lnSpc>
              <a:spcBef>
                <a:spcPts val="500"/>
              </a:spcBef>
              <a:buSzTx/>
              <a:buFont typeface="Arial"/>
              <a:buNone/>
              <a:defRPr sz="24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Na kraju prezentacije nalaze se pitanja za ponavljanje gradiva.</a:t>
            </a:r>
          </a:p>
          <a:p>
            <a:pPr marL="0" indent="0" algn="just" defTabSz="914400">
              <a:lnSpc>
                <a:spcPct val="80000"/>
              </a:lnSpc>
              <a:spcBef>
                <a:spcPts val="500"/>
              </a:spcBef>
              <a:buSzTx/>
              <a:buFont typeface="Arial"/>
              <a:buNone/>
              <a:defRPr sz="24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0" indent="0" algn="just" defTabSz="914400">
              <a:lnSpc>
                <a:spcPct val="80000"/>
              </a:lnSpc>
              <a:spcBef>
                <a:spcPts val="500"/>
              </a:spcBef>
              <a:buSzTx/>
              <a:buFont typeface="Arial"/>
              <a:buNone/>
              <a:defRPr sz="24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Vaši nastavnici će vam također pružati podršku u učenju na daljinu. </a:t>
            </a:r>
          </a:p>
          <a:p>
            <a:pPr marL="0" indent="0" algn="just" defTabSz="914400">
              <a:lnSpc>
                <a:spcPct val="80000"/>
              </a:lnSpc>
              <a:spcBef>
                <a:spcPts val="500"/>
              </a:spcBef>
              <a:buSzTx/>
              <a:buFont typeface="Arial"/>
              <a:buNone/>
              <a:defRPr sz="24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0" indent="0" algn="just" defTabSz="914400">
              <a:lnSpc>
                <a:spcPct val="80000"/>
              </a:lnSpc>
              <a:spcBef>
                <a:spcPts val="500"/>
              </a:spcBef>
              <a:buSzTx/>
              <a:buFont typeface="Arial"/>
              <a:buNone/>
              <a:defRPr sz="24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Želimo vam sretno i ugodno učenje.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Line"/>
          <p:cNvSpPr/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6" name="Pitanja za ponavljanj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30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Pitanja za ponavljanje</a:t>
            </a:r>
          </a:p>
          <a:p>
            <a:pPr marL="469900" indent="-469900">
              <a:defRPr b="1" sz="24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Nabroji četiri osnovne tehnike tiska?</a:t>
            </a: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Nacrtaj osnovnu shemu svake od njih</a:t>
            </a: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Nabroji po jednog predstavnika za svaku</a:t>
            </a: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Ukratko iznesi svoja dosadašnja znanja i zapažanja o tehnici visoki tisak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Line"/>
          <p:cNvSpPr/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9" name="Obrada novog gradiva - Fleksotisa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30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Obrada novog gradiva - Fleksotisak</a:t>
            </a:r>
          </a:p>
          <a:p>
            <a:pPr>
              <a:defRPr b="1" sz="30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Fleksografski tisak je tehnika direktnog visokog tiska i jedna je od najmlađih tehnika visokog tiska. U početku se koristio samo za tisak valovitog kartona i papira za izradu vrećica za trgovačku robu. Danas se fleksografski tisak prvenstveno koristi za tisak na ambalaži. Fleksografski tisak omogućava tisak na veliki broj vrsta materijala: različite vrste plastične ambalaže, valovita ljepenka, papir, etikete, aluminijske podloge i slično. Prvobitni ili izvorni naziv fleksotiska je bio anilinski tisak zbog upotrebe tiskarskih boja koje su se uglavnom proizvodile iz anilinskih materijala. Anilinske boje su otrovne i zbog toga je njihova upotreba u tisku prehrambene ambalaže zabranjena.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Line"/>
          <p:cNvSpPr/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2" name="Obrada novog gradiva - Fleksotisak…"/>
          <p:cNvSpPr txBox="1"/>
          <p:nvPr>
            <p:ph type="body" idx="1"/>
          </p:nvPr>
        </p:nvSpPr>
        <p:spPr>
          <a:xfrm>
            <a:off x="38100" y="1809750"/>
            <a:ext cx="11861800" cy="7226300"/>
          </a:xfrm>
          <a:prstGeom prst="rect">
            <a:avLst/>
          </a:prstGeom>
        </p:spPr>
        <p:txBody>
          <a:bodyPr/>
          <a:lstStyle/>
          <a:p>
            <a:pPr>
              <a:defRPr b="1" sz="30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Obrada novog gradiva - Fleksotisak</a:t>
            </a:r>
          </a:p>
          <a:p>
            <a:pPr>
              <a:defRPr b="1" sz="30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Fleksotisak je metoda direktnog rotacionog tiska koja koristi fleksibilne ploče od gume ili fotopolimernog materijala. To omogućuje tisak na različite podloge i daje mu veliku konkurentnost naspram ostalih tehnika kod tiska ambalaže.</a:t>
            </a: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Slika stroja: </a:t>
            </a:r>
          </a:p>
        </p:txBody>
      </p:sp>
      <p:pic>
        <p:nvPicPr>
          <p:cNvPr id="143" name="Screenshot 2020-03-17 at 23.47.15.png" descr="Screenshot 2020-03-17 at 23.47.15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2000" y="5445880"/>
            <a:ext cx="8528179" cy="36727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Line"/>
          <p:cNvSpPr/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6" name="Obrada novog gradiva - Fleksotisak…"/>
          <p:cNvSpPr txBox="1"/>
          <p:nvPr>
            <p:ph type="body" idx="1"/>
          </p:nvPr>
        </p:nvSpPr>
        <p:spPr>
          <a:xfrm>
            <a:off x="38100" y="1809750"/>
            <a:ext cx="11861800" cy="7226300"/>
          </a:xfrm>
          <a:prstGeom prst="rect">
            <a:avLst/>
          </a:prstGeom>
        </p:spPr>
        <p:txBody>
          <a:bodyPr/>
          <a:lstStyle/>
          <a:p>
            <a:pPr marL="460502" indent="-460502" defTabSz="572516">
              <a:spcBef>
                <a:spcPts val="1700"/>
              </a:spcBef>
              <a:defRPr b="1" sz="294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Obrada novog gradiva - Fleksotisak</a:t>
            </a:r>
          </a:p>
          <a:p>
            <a:pPr marL="460502" indent="-460502" defTabSz="572516">
              <a:spcBef>
                <a:spcPts val="1700"/>
              </a:spcBef>
              <a:defRPr b="1" sz="294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388548" indent="-388548" defTabSz="896111">
              <a:spcBef>
                <a:spcPts val="700"/>
              </a:spcBef>
              <a:defRPr sz="2646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Tiskovna forma se izrađuje od fotoosjetljivog polimernog materijala. Ovisno o namjeni, debljina tiskovne forme može biti od 1.7 do 6 mm. Osvjetljavanjem ultraljubičastim svjetlom kroz negative i naknadnim ispiranjem u vodi ili nekoj drugoj vrsti otapala dobiva se reljefna tiskovna forma</a:t>
            </a:r>
          </a:p>
          <a:p>
            <a:pPr marL="388548" indent="-388548" defTabSz="896111">
              <a:spcBef>
                <a:spcPts val="700"/>
              </a:spcBef>
              <a:defRPr sz="2646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388548" indent="-388548" defTabSz="896111">
              <a:spcBef>
                <a:spcPts val="700"/>
              </a:spcBef>
              <a:defRPr sz="2646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388548" indent="-388548" defTabSz="896111">
              <a:spcBef>
                <a:spcPts val="700"/>
              </a:spcBef>
              <a:defRPr sz="2646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388548" indent="-388548" defTabSz="896111">
              <a:spcBef>
                <a:spcPts val="700"/>
              </a:spcBef>
              <a:defRPr sz="2646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388548" indent="-388548" defTabSz="896111">
              <a:spcBef>
                <a:spcPts val="700"/>
              </a:spcBef>
              <a:defRPr sz="2646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388548" indent="-388548" defTabSz="896111">
              <a:spcBef>
                <a:spcPts val="700"/>
              </a:spcBef>
              <a:defRPr sz="2646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Video </a:t>
            </a:r>
            <a:r>
              <a:rPr u="sng">
                <a:hlinkClick r:id="rId2" invalidUrl="" action="" tgtFrame="" tooltip="" history="1" highlightClick="0" endSnd="0"/>
              </a:rPr>
              <a:t>montiranje flexibilne tiskovne forme</a:t>
            </a:r>
          </a:p>
        </p:txBody>
      </p:sp>
      <p:pic>
        <p:nvPicPr>
          <p:cNvPr id="147" name="flex1.png" descr="flex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77591" y="4775671"/>
            <a:ext cx="5955384" cy="35605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Line"/>
          <p:cNvSpPr/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0" name="Obrada novog gradiva - Fleksotisak…"/>
          <p:cNvSpPr txBox="1"/>
          <p:nvPr>
            <p:ph type="body" idx="1"/>
          </p:nvPr>
        </p:nvSpPr>
        <p:spPr>
          <a:xfrm>
            <a:off x="38100" y="1809750"/>
            <a:ext cx="11861800" cy="7226300"/>
          </a:xfrm>
          <a:prstGeom prst="rect">
            <a:avLst/>
          </a:prstGeom>
        </p:spPr>
        <p:txBody>
          <a:bodyPr/>
          <a:lstStyle/>
          <a:p>
            <a:pPr>
              <a:defRPr b="1" sz="30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Obrada novog gradiva - Fleksotisak</a:t>
            </a:r>
          </a:p>
          <a:p>
            <a:pPr>
              <a:defRPr b="1" sz="30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Fotopolimerna tiskovna forma je najzastupljenija i izrađuje se osvjetljavanjem materijala koji se zatim razvija .</a:t>
            </a:r>
            <a:br/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Postupak:</a:t>
            </a:r>
            <a:br/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1. Predekspozicija – provodi se sa stražnje strane fotopolimera UV zračenjem te dolazi do postupne polimerizacije.</a:t>
            </a: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2. Glavna ekspozicija – u ovoj fazi dolazi do odvajanja tiskovnih od slobodnih površina. Osvjetljavanje se vrši kroz predložak. </a:t>
            </a:r>
          </a:p>
          <a:p>
            <a:pPr marL="396478" indent="-396478" defTabSz="914400">
              <a:spcBef>
                <a:spcPts val="700"/>
              </a:spcBef>
              <a:defRPr sz="270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3. Postekspozicija – cijela tiskovna forma se na kraju postupka još jednom osvjetljava radi učvršćivanja reljefa i poboljšanja mehaničkih svojstava.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Line"/>
          <p:cNvSpPr/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3" name="Obrada novog gradiva - Fleksotisak…"/>
          <p:cNvSpPr txBox="1"/>
          <p:nvPr>
            <p:ph type="body" idx="1"/>
          </p:nvPr>
        </p:nvSpPr>
        <p:spPr>
          <a:xfrm>
            <a:off x="38100" y="1809750"/>
            <a:ext cx="11861800" cy="7226300"/>
          </a:xfrm>
          <a:prstGeom prst="rect">
            <a:avLst/>
          </a:prstGeom>
        </p:spPr>
        <p:txBody>
          <a:bodyPr/>
          <a:lstStyle/>
          <a:p>
            <a:pPr marL="451104" indent="-451104" defTabSz="560831">
              <a:spcBef>
                <a:spcPts val="1700"/>
              </a:spcBef>
              <a:defRPr b="1" sz="288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Obrada novog gradiva - Fleksotisak</a:t>
            </a:r>
          </a:p>
          <a:p>
            <a:pPr marL="451104" indent="-451104" defTabSz="560831">
              <a:spcBef>
                <a:spcPts val="1700"/>
              </a:spcBef>
              <a:defRPr b="1" sz="288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380618" indent="-380618" defTabSz="877823">
              <a:spcBef>
                <a:spcPts val="700"/>
              </a:spcBef>
              <a:defRPr sz="2592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Princip tiska:      </a:t>
            </a:r>
          </a:p>
          <a:p>
            <a:pPr marL="380618" indent="-380618" defTabSz="877823">
              <a:spcBef>
                <a:spcPts val="700"/>
              </a:spcBef>
              <a:defRPr sz="2592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Bojilo se sustavom valjaka prenosi na tzv. </a:t>
            </a:r>
            <a:br/>
            <a:r>
              <a:t>raster (aniloks) valjak, čija je  uloga jedno-</a:t>
            </a:r>
            <a:br/>
            <a:r>
              <a:t>lično prenošenje tankog sloja bojila na </a:t>
            </a:r>
            <a:br/>
            <a:r>
              <a:t>tiskovnu formu. O linijaturi (ugraviranim </a:t>
            </a:r>
            <a:br/>
            <a:r>
              <a:t>udubljenjima u kojima je bojilo) anilox </a:t>
            </a:r>
            <a:br/>
            <a:r>
              <a:t>valjka ovisi nanos boje, koji je debljine </a:t>
            </a:r>
            <a:br/>
            <a:r>
              <a:t>između 0,8 i 1µm. Tiskovna forma je </a:t>
            </a:r>
            <a:br/>
            <a:r>
              <a:t>omotana oko temeljnog valjka i njeni ispupčeni dijelovi preuzimaju boju i prenose je na podlogu na koju se tiska. Zbog svojstva izdržljivosti na trošenje te malog pritiska na tiskovnu podlogu, tiskovna forma je dugog vijeka trajanja</a:t>
            </a:r>
          </a:p>
          <a:p>
            <a:pPr marL="380618" indent="-380618" defTabSz="877823">
              <a:spcBef>
                <a:spcPts val="700"/>
              </a:spcBef>
              <a:defRPr sz="2592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Video </a:t>
            </a:r>
            <a:r>
              <a:rPr u="sng">
                <a:hlinkClick r:id="rId2" invalidUrl="" action="" tgtFrame="" tooltip="" history="1" highlightClick="0" endSnd="0"/>
              </a:rPr>
              <a:t>fleksotisak</a:t>
            </a:r>
            <a:r>
              <a:t>    shema tiska </a:t>
            </a:r>
            <a:r>
              <a:rPr u="sng">
                <a:hlinkClick r:id="rId3" invalidUrl="" action="" tgtFrame="" tooltip="" history="1" highlightClick="0" endSnd="0"/>
              </a:rPr>
              <a:t>Bobst</a:t>
            </a:r>
          </a:p>
        </p:txBody>
      </p:sp>
      <p:pic>
        <p:nvPicPr>
          <p:cNvPr id="154" name="Screenshot 2020-03-17 at 23.36.26.png" descr="Screenshot 2020-03-17 at 23.36.26.png"/>
          <p:cNvPicPr>
            <a:picLocks noChangeAspect="1"/>
          </p:cNvPicPr>
          <p:nvPr/>
        </p:nvPicPr>
        <p:blipFill>
          <a:blip r:embed="rId4">
            <a:extLst/>
          </a:blip>
          <a:srcRect l="18061" t="10019" r="6965" b="5172"/>
          <a:stretch>
            <a:fillRect/>
          </a:stretch>
        </p:blipFill>
        <p:spPr>
          <a:xfrm>
            <a:off x="6649541" y="3568203"/>
            <a:ext cx="5065465" cy="34358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Line"/>
          <p:cNvSpPr/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7" name="Obrada novog gradiva - Fleksotisak…"/>
          <p:cNvSpPr txBox="1"/>
          <p:nvPr>
            <p:ph type="body" idx="1"/>
          </p:nvPr>
        </p:nvSpPr>
        <p:spPr>
          <a:xfrm>
            <a:off x="38100" y="1809750"/>
            <a:ext cx="11861800" cy="7226300"/>
          </a:xfrm>
          <a:prstGeom prst="rect">
            <a:avLst/>
          </a:prstGeom>
        </p:spPr>
        <p:txBody>
          <a:bodyPr/>
          <a:lstStyle/>
          <a:p>
            <a:pPr marL="465201" indent="-465201" defTabSz="578358">
              <a:spcBef>
                <a:spcPts val="1700"/>
              </a:spcBef>
              <a:defRPr b="1" sz="297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Obrada novog gradiva - Fleksotisak</a:t>
            </a:r>
          </a:p>
          <a:p>
            <a:pPr marL="465201" indent="-465201" defTabSz="578358">
              <a:spcBef>
                <a:spcPts val="1700"/>
              </a:spcBef>
              <a:defRPr b="1" sz="2970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</a:p>
          <a:p>
            <a:pPr marL="392513" indent="-392513" defTabSz="905255">
              <a:spcBef>
                <a:spcPts val="700"/>
              </a:spcBef>
              <a:defRPr sz="2673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Bojila kod fleksotiska      </a:t>
            </a:r>
          </a:p>
          <a:p>
            <a:pPr marL="392513" indent="-392513" defTabSz="905255">
              <a:spcBef>
                <a:spcPts val="700"/>
              </a:spcBef>
              <a:defRPr sz="2673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U fleksografskom tisku se koriste rijetka bojila male viskoznosti. Uglavnom se koriste tri vrste bojila: na bazi alkohola, na bazi vode te UV bojila. </a:t>
            </a:r>
          </a:p>
          <a:p>
            <a:pPr marL="392513" indent="-392513" defTabSz="905255">
              <a:spcBef>
                <a:spcPts val="700"/>
              </a:spcBef>
              <a:defRPr sz="2673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Bojila na bazi alkohola se primjenjuju na neupojnim polimernim i aluminijskim folijama. Sušenje otiska se odvija isparavanjem alkohola i (po potrebi) izlaganjem visokoj temperaturi. </a:t>
            </a:r>
          </a:p>
          <a:p>
            <a:pPr marL="392513" indent="-392513" defTabSz="905255">
              <a:spcBef>
                <a:spcPts val="700"/>
              </a:spcBef>
              <a:defRPr sz="2673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Bojila na bazi vode se koriste na upojnim podlogama (kao što su papir i karton), i tu je sušenje bojila nešto dulje. </a:t>
            </a:r>
          </a:p>
          <a:p>
            <a:pPr marL="392513" indent="-392513" defTabSz="905255">
              <a:spcBef>
                <a:spcPts val="700"/>
              </a:spcBef>
              <a:defRPr sz="2673">
                <a:solidFill>
                  <a:schemeClr val="accent1">
                    <a:hueOff val="147319"/>
                    <a:satOff val="13526"/>
                    <a:lumOff val="-23026"/>
                  </a:schemeClr>
                </a:solidFill>
              </a:defRPr>
            </a:pPr>
            <a:r>
              <a:t>UV bojila se koriste na materijalima kao što su PVC, aluminijske folije, laminati i slično. Izlaganjem otiska UV svjetlu, sušenje je praktično trenutačno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New_Template9">
  <a:themeElements>
    <a:clrScheme name="New_Template9">
      <a:dk1>
        <a:srgbClr val="5C5C5C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DIN Alternate"/>
            <a:ea typeface="DIN Alternate"/>
            <a:cs typeface="DIN Alternate"/>
            <a:sym typeface="DIN Alternat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b="0" baseline="0" cap="none" i="1" spc="28" strike="noStrike" sz="2800" u="none" kumimoji="0" normalizeH="0">
            <a:ln>
              <a:noFill/>
            </a:ln>
            <a:solidFill>
              <a:srgbClr val="5C5C5C"/>
            </a:solidFill>
            <a:effectLst/>
            <a:uFillTx/>
            <a:latin typeface="Iowan Old Style"/>
            <a:ea typeface="Iowan Old Style"/>
            <a:cs typeface="Iowan Old Style"/>
            <a:sym typeface="Iowan Old Sty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9">
  <a:themeElements>
    <a:clrScheme name="New_Template9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DIN Alternate"/>
            <a:ea typeface="DIN Alternate"/>
            <a:cs typeface="DIN Alternate"/>
            <a:sym typeface="DIN Alternat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b="0" baseline="0" cap="none" i="1" spc="28" strike="noStrike" sz="2800" u="none" kumimoji="0" normalizeH="0">
            <a:ln>
              <a:noFill/>
            </a:ln>
            <a:solidFill>
              <a:srgbClr val="5C5C5C"/>
            </a:solidFill>
            <a:effectLst/>
            <a:uFillTx/>
            <a:latin typeface="Iowan Old Style"/>
            <a:ea typeface="Iowan Old Style"/>
            <a:cs typeface="Iowan Old Style"/>
            <a:sym typeface="Iowan Old Sty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