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2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8" r:id="rId11"/>
    <p:sldId id="269" r:id="rId12"/>
    <p:sldId id="266" r:id="rId13"/>
    <p:sldId id="271" r:id="rId14"/>
    <p:sldId id="272" r:id="rId15"/>
    <p:sldId id="273" r:id="rId16"/>
    <p:sldId id="274" r:id="rId17"/>
    <p:sldId id="275" r:id="rId18"/>
    <p:sldId id="270" r:id="rId19"/>
    <p:sldId id="26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79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21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63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1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4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8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6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jeraidjela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TiRzQBbYL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567618" y="1640612"/>
            <a:ext cx="7533524" cy="2766528"/>
          </a:xfrm>
        </p:spPr>
        <p:txBody>
          <a:bodyPr/>
          <a:lstStyle/>
          <a:p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ISUSOVO OTKUPITELJSKO DJELO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813">
            <a:off x="800314" y="471779"/>
            <a:ext cx="2838309" cy="1947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009419" y="4977115"/>
            <a:ext cx="687544" cy="71763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311">
            <a:off x="707084" y="3415277"/>
            <a:ext cx="2092344" cy="312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47939" y="4798580"/>
            <a:ext cx="7512060" cy="550333"/>
          </a:xfrm>
        </p:spPr>
        <p:txBody>
          <a:bodyPr/>
          <a:lstStyle/>
          <a:p>
            <a:r>
              <a:rPr lang="hr-H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 MUKA, SMRT I USKRSNUĆE</a:t>
            </a:r>
            <a:endParaRPr lang="hr-H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1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4" y="280688"/>
            <a:ext cx="822959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STRANKE I ISUSOVO PROPOVIJEDANJE</a:t>
            </a:r>
            <a:endParaRPr lang="hr-H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20" y="915846"/>
            <a:ext cx="8356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stranke Isusova vremena, a posebno </a:t>
            </a:r>
            <a:r>
              <a:rPr lang="hr-HR" sz="2400" b="1" smtClean="0">
                <a:solidFill>
                  <a:srgbClr val="C00000"/>
                </a:solidFill>
              </a:rPr>
              <a:t>farizeji i saduceji, </a:t>
            </a:r>
            <a:r>
              <a:rPr lang="hr-HR" sz="2400" smtClean="0"/>
              <a:t>nisu podržavali Isusovo propovijedanje, jer je on stalno pozivao na temeljitu promjenu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smatrali su kako on ugrožava Mojsijev zakon i sve što je njima bilo važno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>
                <a:solidFill>
                  <a:srgbClr val="C00000"/>
                </a:solidFill>
              </a:rPr>
              <a:t>farizejima</a:t>
            </a:r>
            <a:r>
              <a:rPr lang="hr-HR" sz="2400" smtClean="0"/>
              <a:t> je posebno smetalo što Isus govori o novoj pravednosti i </a:t>
            </a:r>
            <a:r>
              <a:rPr lang="hr-HR" sz="2400" smtClean="0">
                <a:solidFill>
                  <a:srgbClr val="C00000"/>
                </a:solidFill>
              </a:rPr>
              <a:t>novoj duhovnosti iz srca, </a:t>
            </a:r>
            <a:r>
              <a:rPr lang="hr-HR" sz="2400" smtClean="0"/>
              <a:t>dok njihov način života oštro kritizira (usp. "oličeni grobovi", prispodoba o milosrdnom Samarijancu)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>
                <a:solidFill>
                  <a:srgbClr val="C00000"/>
                </a:solidFill>
              </a:rPr>
              <a:t>saduceje</a:t>
            </a:r>
            <a:r>
              <a:rPr lang="hr-HR" sz="2400" smtClean="0"/>
              <a:t> je posebno smetalo Isusovo naučavanje o </a:t>
            </a:r>
            <a:r>
              <a:rPr lang="hr-HR" sz="2400" smtClean="0">
                <a:solidFill>
                  <a:srgbClr val="C00000"/>
                </a:solidFill>
              </a:rPr>
              <a:t>uskrsnuću</a:t>
            </a:r>
            <a:r>
              <a:rPr lang="hr-HR" sz="2400" smtClean="0"/>
              <a:t> (oni u njega nisu vjerovali, jer o uskrsnuću ne piše u Tori) i Isusove riječi kako će </a:t>
            </a:r>
            <a:r>
              <a:rPr lang="hr-HR" sz="2400" smtClean="0">
                <a:solidFill>
                  <a:srgbClr val="C00000"/>
                </a:solidFill>
              </a:rPr>
              <a:t>razoriti hram </a:t>
            </a:r>
            <a:r>
              <a:rPr lang="hr-HR" sz="2400" smtClean="0"/>
              <a:t>i u tri dana ga ponovno sagraditi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30365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4" y="280688"/>
            <a:ext cx="822959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STRANKE I ISUSOVO PROPOVIJEDANJE</a:t>
            </a:r>
            <a:endParaRPr lang="hr-HR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44" y="1077892"/>
            <a:ext cx="80559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ni </a:t>
            </a:r>
            <a:r>
              <a:rPr lang="hr-HR" sz="2400" smtClean="0">
                <a:solidFill>
                  <a:srgbClr val="C00000"/>
                </a:solidFill>
              </a:rPr>
              <a:t>zeloti</a:t>
            </a:r>
            <a:r>
              <a:rPr lang="hr-HR" sz="2400" smtClean="0"/>
              <a:t> nisu prihvaćali Isusa: oni su bili za oštru borbu protiv Rimljana, a Isus je govorio o miru, poštivanju drugih i nije poticao na nasilje ni protiv okupatora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ni </a:t>
            </a:r>
            <a:r>
              <a:rPr lang="hr-HR" sz="2400" smtClean="0">
                <a:solidFill>
                  <a:srgbClr val="C00000"/>
                </a:solidFill>
              </a:rPr>
              <a:t>eseni</a:t>
            </a:r>
            <a:r>
              <a:rPr lang="hr-HR" sz="2400" smtClean="0"/>
              <a:t> nisu prihvaćali Isusa, jer su oni provodili strogi pokornički život, dok je Isus odlazio na gozbe i nije bio strogi asketa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ni </a:t>
            </a:r>
            <a:r>
              <a:rPr lang="hr-HR" sz="2400" smtClean="0">
                <a:solidFill>
                  <a:srgbClr val="C00000"/>
                </a:solidFill>
              </a:rPr>
              <a:t>Samarijanci</a:t>
            </a:r>
            <a:r>
              <a:rPr lang="hr-HR" sz="2400" smtClean="0"/>
              <a:t> (osim ponekih) nisu puno marili za Isusa: oni su imali svoju miješanu vjeru i Isus im nije bio bitan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sve su te stranke utjecale na opće mnijenje, što je bitno pridonijelo da Isus bude osuđen i ubijen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71313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292263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 OSUDA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79" y="962144"/>
            <a:ext cx="83511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 je nakon Posljednje večere otišao na </a:t>
            </a:r>
            <a:r>
              <a:rPr lang="hr-HR" sz="2400" smtClean="0">
                <a:solidFill>
                  <a:srgbClr val="C00000"/>
                </a:solidFill>
              </a:rPr>
              <a:t>Maslinsku goru </a:t>
            </a:r>
            <a:r>
              <a:rPr lang="hr-HR" sz="2400" smtClean="0"/>
              <a:t>i ondje je u smrtnoj muci molio da ga Bog oslobodi onoga što je trebalo slijediti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u gluho doba noći dolazi </a:t>
            </a:r>
            <a:r>
              <a:rPr lang="hr-HR" sz="2400" smtClean="0">
                <a:solidFill>
                  <a:srgbClr val="C00000"/>
                </a:solidFill>
              </a:rPr>
              <a:t>Juda s vojnicima </a:t>
            </a:r>
            <a:r>
              <a:rPr lang="hr-HR" sz="2400" smtClean="0"/>
              <a:t>i odvode Isusa, a u rano jutro se sastaje </a:t>
            </a:r>
            <a:r>
              <a:rPr lang="hr-HR" sz="2400" smtClean="0">
                <a:solidFill>
                  <a:srgbClr val="C00000"/>
                </a:solidFill>
              </a:rPr>
              <a:t>Veliko vijeće, </a:t>
            </a:r>
            <a:r>
              <a:rPr lang="hr-HR" sz="2400" smtClean="0"/>
              <a:t>koje je Isusa osudilo kao bogohulnika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kako oni nisu mogli ubiti Isusa, vode ga vezana </a:t>
            </a:r>
            <a:r>
              <a:rPr lang="hr-HR" sz="2400" smtClean="0">
                <a:solidFill>
                  <a:srgbClr val="C00000"/>
                </a:solidFill>
              </a:rPr>
              <a:t>pred Pilata </a:t>
            </a:r>
            <a:r>
              <a:rPr lang="hr-HR" sz="2400" smtClean="0"/>
              <a:t>(rimski namjesnik) i optužuju ga da je rekao kako je on Kralj židovski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Pilat ne nalazi na njemu krivnje i pokušava ga spasiti, pa narodu nudi da ga pusti, ali oni ne žele, nego umjesto Isusa traže od Pilata da pusti Barabu (bio je zelot i razbojnik)</a:t>
            </a:r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9914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292263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 MUKA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80" y="962144"/>
            <a:ext cx="40222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poslije Pilatove osude, Isusa su izbičevali, a vojnici su mu se </a:t>
            </a:r>
            <a:r>
              <a:rPr lang="hr-HR" sz="2400" smtClean="0">
                <a:solidFill>
                  <a:srgbClr val="C00000"/>
                </a:solidFill>
              </a:rPr>
              <a:t>izrugivali,</a:t>
            </a:r>
            <a:r>
              <a:rPr lang="hr-HR" sz="2400" smtClean="0"/>
              <a:t> stavljali mu trnovu krunu na glavu, udarali ga, pljuvali i podrugljivo mu se klanjali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potom su ga odveli da ga razapnu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na putu su prisilili </a:t>
            </a:r>
            <a:r>
              <a:rPr lang="hr-HR" sz="2400" smtClean="0">
                <a:solidFill>
                  <a:srgbClr val="C00000"/>
                </a:solidFill>
              </a:rPr>
              <a:t>Šimuna Cirenca</a:t>
            </a:r>
            <a:r>
              <a:rPr lang="hr-HR" sz="2400" smtClean="0"/>
              <a:t> da Isusu pomogne nositi križ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4"/>
          <a:stretch/>
        </p:blipFill>
        <p:spPr>
          <a:xfrm>
            <a:off x="4352082" y="1585731"/>
            <a:ext cx="4159508" cy="3004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2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292263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 MUKA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80" y="962144"/>
            <a:ext cx="7969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 je razapet na brdu </a:t>
            </a:r>
            <a:r>
              <a:rPr lang="hr-HR" sz="2400" smtClean="0">
                <a:solidFill>
                  <a:srgbClr val="C00000"/>
                </a:solidFill>
              </a:rPr>
              <a:t>Golgota</a:t>
            </a:r>
            <a:r>
              <a:rPr lang="hr-HR" sz="2400" smtClean="0"/>
              <a:t> (zato što je naličilo na lubanju): to je bilo stratište na kojemu su se razapinjali najokorjeliji zločinci, i to samo nerimljani; bilo je 9 sati ujutro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iako se na slikama i križevima prikazuje kako je Isus bio čavlima proboden kroz dlanove ruku, to gotovo sigurno nije točno, nego je Isus bio proboden ili kroz </a:t>
            </a:r>
            <a:r>
              <a:rPr lang="hr-HR" sz="2400" smtClean="0">
                <a:solidFill>
                  <a:srgbClr val="C00000"/>
                </a:solidFill>
              </a:rPr>
              <a:t>zapešća</a:t>
            </a:r>
            <a:r>
              <a:rPr lang="hr-HR" sz="2400" smtClean="0"/>
              <a:t> ili kroz </a:t>
            </a:r>
            <a:r>
              <a:rPr lang="hr-HR" sz="2400" smtClean="0">
                <a:solidFill>
                  <a:srgbClr val="C00000"/>
                </a:solidFill>
              </a:rPr>
              <a:t>nadlakticu,</a:t>
            </a:r>
            <a:r>
              <a:rPr lang="hr-HR" sz="2400" smtClean="0"/>
              <a:t> jer težina tijela ne bi izdržala i ruke bi se razderale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 je također najvjerojatnije na svom križnom putu nosio samo </a:t>
            </a:r>
            <a:r>
              <a:rPr lang="hr-HR" sz="2400" smtClean="0">
                <a:solidFill>
                  <a:srgbClr val="C00000"/>
                </a:solidFill>
              </a:rPr>
              <a:t>poprečnu gredu, </a:t>
            </a:r>
            <a:r>
              <a:rPr lang="hr-HR" sz="2400" smtClean="0"/>
              <a:t>a ne cijeli križ, jer su na Golgoti već bile postavljene uspravne grede, a na koje bi se raspeti prikovali zajedno s poprečnom gredom</a:t>
            </a:r>
          </a:p>
        </p:txBody>
      </p:sp>
    </p:spTree>
    <p:extLst>
      <p:ext uri="{BB962C8B-B14F-4D97-AF65-F5344CB8AC3E}">
        <p14:creationId xmlns:p14="http://schemas.microsoft.com/office/powerpoint/2010/main" val="18070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292263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 MUKA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80" y="962144"/>
            <a:ext cx="79691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osuđenicima su znali staviti i malo </a:t>
            </a:r>
            <a:r>
              <a:rPr lang="hr-HR" sz="2400" smtClean="0">
                <a:solidFill>
                  <a:srgbClr val="C00000"/>
                </a:solidFill>
              </a:rPr>
              <a:t>podnožje</a:t>
            </a:r>
            <a:r>
              <a:rPr lang="hr-HR" sz="2400" smtClean="0"/>
              <a:t> i(li) </a:t>
            </a:r>
            <a:r>
              <a:rPr lang="hr-HR" sz="2400" smtClean="0">
                <a:solidFill>
                  <a:srgbClr val="C00000"/>
                </a:solidFill>
              </a:rPr>
              <a:t>sjedalce,</a:t>
            </a:r>
            <a:r>
              <a:rPr lang="hr-HR" sz="2400" smtClean="0"/>
              <a:t> a koji su imali svrhu </a:t>
            </a:r>
            <a:r>
              <a:rPr lang="hr-HR" sz="2400" smtClean="0">
                <a:solidFill>
                  <a:srgbClr val="C00000"/>
                </a:solidFill>
              </a:rPr>
              <a:t>produžiti muke </a:t>
            </a:r>
            <a:r>
              <a:rPr lang="hr-HR" sz="2400" smtClean="0"/>
              <a:t>(tako su raspeti mogli živjeti i do tri dana, a pri tome su bili pri punoj svijesti)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 najvjerojatnije nije imao ni sjedalce ni podnožje jer je morao brzo umrijeti (sutra je bila Pasha, a morao je biti sahranjen prije mraka)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osuđenicima su prijatelji znali dati neki </a:t>
            </a:r>
            <a:r>
              <a:rPr lang="hr-HR" sz="2400" smtClean="0">
                <a:solidFill>
                  <a:srgbClr val="C00000"/>
                </a:solidFill>
              </a:rPr>
              <a:t>napitak</a:t>
            </a:r>
            <a:r>
              <a:rPr lang="hr-HR" sz="2400" smtClean="0"/>
              <a:t> (vino pomiješano sa žuči), kako bi izgubili svijest i tako </a:t>
            </a:r>
            <a:r>
              <a:rPr lang="hr-HR" sz="2400" smtClean="0">
                <a:solidFill>
                  <a:srgbClr val="C00000"/>
                </a:solidFill>
              </a:rPr>
              <a:t>ne bi osjećali muke</a:t>
            </a:r>
            <a:r>
              <a:rPr lang="hr-HR" sz="2400" smtClean="0"/>
              <a:t>; i Isusu su ponudili njegovi prijatelji, ali on nije htio piti, nego je htio ostati do kraja svjestan svoje žrtve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 je bio mučen i tako je izgubio puno snage što je pridonijelo da brzo umre, u roku od nekoliko sati</a:t>
            </a:r>
          </a:p>
        </p:txBody>
      </p:sp>
    </p:spTree>
    <p:extLst>
      <p:ext uri="{BB962C8B-B14F-4D97-AF65-F5344CB8AC3E}">
        <p14:creationId xmlns:p14="http://schemas.microsoft.com/office/powerpoint/2010/main" val="1505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292263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 SMRT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33" y="823248"/>
            <a:ext cx="8385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s medicinskog strajališta, Isus je </a:t>
            </a:r>
            <a:r>
              <a:rPr lang="hr-HR" sz="2400" smtClean="0">
                <a:solidFill>
                  <a:srgbClr val="C00000"/>
                </a:solidFill>
              </a:rPr>
              <a:t>umro od gušenja, </a:t>
            </a:r>
            <a:r>
              <a:rPr lang="hr-HR" sz="2400" smtClean="0"/>
              <a:t>odnosno kako je bio razapet, njegov je grudni koš bio stalno u fazi udisaja, a da dođe do zraka, morao se najprije osloniti na noge koje su probodene čavlima, te se pokušati uzdići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to je bilo jako bolno i svaki puta je zahtijevalo puno napora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na kraju Isus više nije imao snage uzdići se i na takav se način ugušio; bilo je to </a:t>
            </a:r>
            <a:r>
              <a:rPr lang="hr-HR" sz="2400" smtClean="0">
                <a:solidFill>
                  <a:srgbClr val="C00000"/>
                </a:solidFill>
              </a:rPr>
              <a:t>14. nisana u 15 sati, </a:t>
            </a:r>
            <a:r>
              <a:rPr lang="hr-HR" sz="2400" smtClean="0"/>
              <a:t>odnosno 6 sati nakon razapinjanja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31" y="3581038"/>
            <a:ext cx="5810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292263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ISUSOVA SMRT i crurifragium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880" y="962144"/>
            <a:ext cx="4982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kada je trebalo ubrzati umiranje (kao u Isusovu slučaju), primjenjivao se postupak </a:t>
            </a:r>
            <a:r>
              <a:rPr lang="hr-HR" sz="2400" smtClean="0">
                <a:solidFill>
                  <a:srgbClr val="C00000"/>
                </a:solidFill>
              </a:rPr>
              <a:t>crurifragium, </a:t>
            </a:r>
            <a:r>
              <a:rPr lang="hr-HR" sz="2400" smtClean="0"/>
              <a:t>odnosno raspetima su </a:t>
            </a:r>
            <a:r>
              <a:rPr lang="hr-HR" sz="2400" smtClean="0">
                <a:solidFill>
                  <a:srgbClr val="C00000"/>
                </a:solidFill>
              </a:rPr>
              <a:t>prelomili koljena; </a:t>
            </a:r>
            <a:r>
              <a:rPr lang="hr-HR" sz="2400" smtClean="0"/>
              <a:t>na takav način nema više oslonca na nogama i tijelo se objesi, odnosno budući da se osoba ne može uzdići i doći do zraka, dolazi brzo do gušenja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 Isusu su htjeli prebiti golijeni, ali kad su došli do njega, vidjeli su da je </a:t>
            </a:r>
            <a:r>
              <a:rPr lang="hr-HR" sz="2400" smtClean="0">
                <a:solidFill>
                  <a:srgbClr val="C00000"/>
                </a:solidFill>
              </a:rPr>
              <a:t>već mrtav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r="16095"/>
          <a:stretch/>
        </p:blipFill>
        <p:spPr>
          <a:xfrm>
            <a:off x="5312780" y="1194815"/>
            <a:ext cx="3449255" cy="405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5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292263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ISUSOVO VAZMENO OTAJSTVO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833" y="694482"/>
            <a:ext cx="49829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iako se protiv Isusa vodio </a:t>
            </a:r>
            <a:r>
              <a:rPr lang="hr-HR" sz="2400" smtClean="0">
                <a:solidFill>
                  <a:srgbClr val="C00000"/>
                </a:solidFill>
              </a:rPr>
              <a:t>lažiran proces, </a:t>
            </a:r>
            <a:r>
              <a:rPr lang="hr-HR" sz="2400" smtClean="0"/>
              <a:t>Isus je prihvatio osudu i dragovoljno se - za nas grešnike - </a:t>
            </a:r>
            <a:r>
              <a:rPr lang="hr-HR" sz="2400" smtClean="0">
                <a:solidFill>
                  <a:srgbClr val="C00000"/>
                </a:solidFill>
              </a:rPr>
              <a:t>predao u smrt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no, Isus je </a:t>
            </a:r>
            <a:r>
              <a:rPr lang="hr-HR" sz="2400" smtClean="0">
                <a:solidFill>
                  <a:srgbClr val="C00000"/>
                </a:solidFill>
              </a:rPr>
              <a:t>uskrsnuo treći dan </a:t>
            </a:r>
            <a:r>
              <a:rPr lang="hr-HR" sz="2400" smtClean="0"/>
              <a:t>i 40 se dana ukazivao učenicima, a onda je </a:t>
            </a:r>
            <a:r>
              <a:rPr lang="hr-HR" sz="2400" smtClean="0">
                <a:solidFill>
                  <a:srgbClr val="C00000"/>
                </a:solidFill>
              </a:rPr>
              <a:t>uzašao na nebesa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 je svojom mukom, smrću i uskrsnućem otkupio nas ljude i omogućio nam </a:t>
            </a:r>
            <a:r>
              <a:rPr lang="hr-HR" sz="2400" smtClean="0">
                <a:solidFill>
                  <a:srgbClr val="C00000"/>
                </a:solidFill>
              </a:rPr>
              <a:t>vječni život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 je, kao Bog, uvijek prisutan, a posebno u prilikama kruha i vina na svetoj misi</a:t>
            </a:r>
            <a:endParaRPr lang="hr-HR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734" y="1180618"/>
            <a:ext cx="3643433" cy="27325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41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37" y="525900"/>
            <a:ext cx="812542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ISUSOVO OTKUPITELJSKO DJELO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010" y="1401982"/>
            <a:ext cx="7523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/>
              <a:t>VAZMENO </a:t>
            </a:r>
            <a:r>
              <a:rPr lang="hr-HR" sz="2400" b="1"/>
              <a:t>OTAJSTVO = Isusova muka, smrt, uskrsnuće, uzašašće i proslava </a:t>
            </a:r>
            <a:endParaRPr lang="hr-HR" sz="2400" b="1" smtClean="0"/>
          </a:p>
          <a:p>
            <a:endParaRPr lang="hr-HR" sz="2400" b="1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Isusa </a:t>
            </a:r>
            <a:r>
              <a:rPr lang="hr-HR" sz="2400"/>
              <a:t>su osudili Židovi jer se nazivao Sinom Božjim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osudili </a:t>
            </a:r>
            <a:r>
              <a:rPr lang="hr-HR" sz="2400"/>
              <a:t>su ga Rimljani jer je za sebe rekao da je Kralj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smtClean="0"/>
              <a:t>po </a:t>
            </a:r>
            <a:r>
              <a:rPr lang="pl-PL" sz="2400"/>
              <a:t>Kristovoj smrti na križu mi smo spašeni </a:t>
            </a:r>
            <a:endParaRPr lang="pl-PL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po </a:t>
            </a:r>
            <a:r>
              <a:rPr lang="hr-HR" sz="2400"/>
              <a:t>Kristovu uskrsnuću i mi imamo vjeru u vlastito uskrsnuće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196" y="579891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ZAPIŠIMO</a:t>
            </a:r>
            <a:endParaRPr lang="hr-H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5983394" y="5798916"/>
            <a:ext cx="20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www.vjeraidjela.com</a:t>
            </a:r>
            <a:endParaRPr lang="hr-H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41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65882"/>
            <a:ext cx="7668950" cy="4025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JE ISUS OSUĐEN?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574" y="1494580"/>
            <a:ext cx="45453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smtClean="0"/>
              <a:t>Isus je propovijedao o </a:t>
            </a:r>
            <a:r>
              <a:rPr lang="hr-HR" sz="2800" smtClean="0">
                <a:solidFill>
                  <a:srgbClr val="C00000"/>
                </a:solidFill>
              </a:rPr>
              <a:t>novoj pravednosti </a:t>
            </a:r>
            <a:r>
              <a:rPr lang="hr-HR" sz="2800" smtClean="0"/>
              <a:t>i nije se suzdržavao govoriti protiv nepravde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smtClean="0"/>
              <a:t>to je </a:t>
            </a:r>
            <a:r>
              <a:rPr lang="hr-HR" sz="2800" smtClean="0">
                <a:solidFill>
                  <a:srgbClr val="C00000"/>
                </a:solidFill>
              </a:rPr>
              <a:t>smetalo</a:t>
            </a:r>
            <a:r>
              <a:rPr lang="hr-HR" sz="2800" smtClean="0"/>
              <a:t> i vjerskim i državnim poglavarima, pa su ga odlučili ubiti</a:t>
            </a:r>
            <a:endParaRPr lang="hr-HR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13" y="1228362"/>
            <a:ext cx="3348701" cy="4227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7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19" y="396435"/>
            <a:ext cx="7797662" cy="217024"/>
          </a:xfrm>
        </p:spPr>
        <p:txBody>
          <a:bodyPr/>
          <a:lstStyle/>
          <a:p>
            <a:pPr algn="ctr"/>
            <a:r>
              <a:rPr lang="hr-HR" sz="2800"/>
              <a:t>puče moj - </a:t>
            </a:r>
            <a:r>
              <a:rPr lang="hr-HR" sz="2800" cap="none" smtClean="0"/>
              <a:t>katedralni oratorijski zbor Mostar </a:t>
            </a:r>
            <a:endParaRPr lang="hr-HR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907" t="21240" r="48146" b="31955"/>
          <a:stretch/>
        </p:blipFill>
        <p:spPr>
          <a:xfrm>
            <a:off x="1674365" y="1008247"/>
            <a:ext cx="5474368" cy="4008921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3412928" y="5139711"/>
            <a:ext cx="199724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smtClean="0">
                <a:hlinkClick r:id="rId3"/>
              </a:rPr>
              <a:t>Pogledaj video</a:t>
            </a:r>
            <a:endParaRPr lang="hr-HR" sz="2000"/>
          </a:p>
        </p:txBody>
      </p:sp>
    </p:spTree>
    <p:extLst>
      <p:ext uri="{BB962C8B-B14F-4D97-AF65-F5344CB8AC3E}">
        <p14:creationId xmlns:p14="http://schemas.microsoft.com/office/powerpoint/2010/main" val="115516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65882"/>
            <a:ext cx="7668950" cy="4025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JE OSUDIO ISUSA?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275" y="1228362"/>
            <a:ext cx="47305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smtClean="0"/>
              <a:t>Isusa </a:t>
            </a:r>
            <a:r>
              <a:rPr lang="hr-HR" sz="2800"/>
              <a:t>su osudili </a:t>
            </a:r>
            <a:r>
              <a:rPr lang="hr-HR" sz="2800">
                <a:solidFill>
                  <a:srgbClr val="C00000"/>
                </a:solidFill>
              </a:rPr>
              <a:t>Židovi</a:t>
            </a:r>
            <a:r>
              <a:rPr lang="hr-HR" sz="2800"/>
              <a:t> jer se nazivao </a:t>
            </a:r>
            <a:r>
              <a:rPr lang="hr-HR" sz="2800">
                <a:solidFill>
                  <a:srgbClr val="C00000"/>
                </a:solidFill>
              </a:rPr>
              <a:t>Sinom </a:t>
            </a:r>
            <a:r>
              <a:rPr lang="hr-HR" sz="2800" smtClean="0">
                <a:solidFill>
                  <a:srgbClr val="C00000"/>
                </a:solidFill>
              </a:rPr>
              <a:t>Božjim </a:t>
            </a:r>
            <a:r>
              <a:rPr lang="hr-HR" sz="2800" smtClean="0"/>
              <a:t>(ali nisu imali moć nikoga osuditi na smrt, nego su to mogli samo Rimljani)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smtClean="0"/>
              <a:t>Isusa su osudili </a:t>
            </a:r>
            <a:r>
              <a:rPr lang="hr-HR" sz="2800" smtClean="0">
                <a:solidFill>
                  <a:srgbClr val="C00000"/>
                </a:solidFill>
              </a:rPr>
              <a:t>Rimljani</a:t>
            </a:r>
            <a:r>
              <a:rPr lang="hr-HR" sz="2800" smtClean="0"/>
              <a:t> jer su im Židovi rekli da se Isus pravio </a:t>
            </a:r>
            <a:r>
              <a:rPr lang="hr-HR" sz="2800" smtClean="0">
                <a:solidFill>
                  <a:srgbClr val="C00000"/>
                </a:solidFill>
              </a:rPr>
              <a:t>kraljem</a:t>
            </a:r>
            <a:r>
              <a:rPr lang="hr-HR" sz="2800" smtClean="0"/>
              <a:t> (hoće podići bunu protiv rimske vlasti) </a:t>
            </a:r>
            <a:endParaRPr lang="hr-HR" sz="2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96" y="2226558"/>
            <a:ext cx="4100710" cy="2694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90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18370"/>
            <a:ext cx="7668950" cy="40254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UTJECAJ STRANAKA NA ISUSOVU OSUDU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566" y="1425132"/>
            <a:ext cx="8214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smtClean="0"/>
              <a:t>u ono je vrijeme u Palestini bilo više stranki, koje su utjecale na Isusovo ubojstvo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smtClean="0"/>
              <a:t>najznačajnije su: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C00000"/>
                </a:solidFill>
              </a:rPr>
              <a:t>farizeji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C00000"/>
                </a:solidFill>
              </a:rPr>
              <a:t>saduceji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C00000"/>
                </a:solidFill>
              </a:rPr>
              <a:t>eseni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800" smtClean="0">
                <a:solidFill>
                  <a:srgbClr val="C00000"/>
                </a:solidFill>
              </a:rPr>
              <a:t>zeloti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r-HR" sz="2800">
                <a:solidFill>
                  <a:srgbClr val="C00000"/>
                </a:solidFill>
              </a:rPr>
              <a:t>S</a:t>
            </a:r>
            <a:r>
              <a:rPr lang="hr-HR" sz="2800" smtClean="0">
                <a:solidFill>
                  <a:srgbClr val="C00000"/>
                </a:solidFill>
              </a:rPr>
              <a:t>amarijanci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26" y="2433564"/>
            <a:ext cx="3834475" cy="2961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1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65882"/>
            <a:ext cx="4867877" cy="3555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FARIZEJI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566" y="1066317"/>
            <a:ext cx="50330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uglavnom </a:t>
            </a:r>
            <a:r>
              <a:rPr lang="hr-HR" sz="2400"/>
              <a:t>su bili </a:t>
            </a:r>
            <a:r>
              <a:rPr lang="hr-HR" sz="2400" smtClean="0"/>
              <a:t>pismoznanci, </a:t>
            </a:r>
            <a:r>
              <a:rPr lang="hr-HR" sz="2400"/>
              <a:t>tj. oni koji su </a:t>
            </a:r>
            <a:r>
              <a:rPr lang="hr-HR" sz="2400">
                <a:solidFill>
                  <a:srgbClr val="C00000"/>
                </a:solidFill>
              </a:rPr>
              <a:t>tumačili Toru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strogo su se pridržavali Zakona: </a:t>
            </a:r>
            <a:r>
              <a:rPr lang="hr-HR" sz="2400"/>
              <a:t>imali su </a:t>
            </a:r>
            <a:r>
              <a:rPr lang="hr-HR" sz="2400" b="1">
                <a:solidFill>
                  <a:srgbClr val="C00000"/>
                </a:solidFill>
              </a:rPr>
              <a:t>613 zakona</a:t>
            </a:r>
            <a:r>
              <a:rPr lang="hr-HR" sz="2400"/>
              <a:t>, od toga </a:t>
            </a:r>
            <a:r>
              <a:rPr lang="hr-HR" sz="2400">
                <a:solidFill>
                  <a:srgbClr val="C00000"/>
                </a:solidFill>
              </a:rPr>
              <a:t>365 zapovijedi i 248 zabrana </a:t>
            </a:r>
            <a:endParaRPr lang="hr-HR" sz="240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sve </a:t>
            </a:r>
            <a:r>
              <a:rPr lang="hr-HR" sz="2400"/>
              <a:t>su ih nastojali </a:t>
            </a:r>
            <a:r>
              <a:rPr lang="hr-HR" sz="2400" smtClean="0"/>
              <a:t>obdržavati, ali to </a:t>
            </a:r>
            <a:r>
              <a:rPr lang="hr-HR" sz="2400" smtClean="0">
                <a:solidFill>
                  <a:srgbClr val="C00000"/>
                </a:solidFill>
              </a:rPr>
              <a:t>nije </a:t>
            </a:r>
            <a:r>
              <a:rPr lang="hr-HR" sz="2400">
                <a:solidFill>
                  <a:srgbClr val="C00000"/>
                </a:solidFill>
              </a:rPr>
              <a:t>bilo iz čista srca,</a:t>
            </a:r>
            <a:r>
              <a:rPr lang="hr-HR" sz="2400"/>
              <a:t> nego </a:t>
            </a:r>
            <a:r>
              <a:rPr lang="hr-HR" sz="2400" smtClean="0"/>
              <a:t>da </a:t>
            </a:r>
            <a:r>
              <a:rPr lang="hr-HR" sz="2400"/>
              <a:t>im se ljudi dive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smatrali </a:t>
            </a:r>
            <a:r>
              <a:rPr lang="hr-HR" sz="2400"/>
              <a:t>su da im Bog </a:t>
            </a:r>
            <a:r>
              <a:rPr lang="hr-HR" sz="2400">
                <a:solidFill>
                  <a:srgbClr val="C00000"/>
                </a:solidFill>
              </a:rPr>
              <a:t>mora dati spasenje</a:t>
            </a:r>
            <a:r>
              <a:rPr lang="hr-HR" sz="2400"/>
              <a:t>, jer su to zaslužili po svojim </a:t>
            </a:r>
            <a:r>
              <a:rPr lang="hr-HR" sz="2400" smtClean="0"/>
              <a:t>djelima</a:t>
            </a:r>
            <a:endParaRPr lang="hr-HR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07" y="1157107"/>
            <a:ext cx="3441012" cy="386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5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50" y="292262"/>
            <a:ext cx="4867877" cy="35555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SADUCEJI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15" y="730650"/>
            <a:ext cx="8459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ime </a:t>
            </a:r>
            <a:r>
              <a:rPr lang="hr-HR" sz="2400"/>
              <a:t>su vjerojatno dobili po svećeniku </a:t>
            </a:r>
            <a:r>
              <a:rPr lang="hr-HR" sz="2400">
                <a:solidFill>
                  <a:srgbClr val="C00000"/>
                </a:solidFill>
              </a:rPr>
              <a:t>Sadoku</a:t>
            </a:r>
            <a:r>
              <a:rPr lang="hr-HR" sz="2400"/>
              <a:t> (10.-9. st. pr. Kr</a:t>
            </a:r>
            <a:r>
              <a:rPr lang="hr-HR" sz="2400" smtClean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uglavnom </a:t>
            </a:r>
            <a:r>
              <a:rPr lang="hr-HR" sz="2400"/>
              <a:t>su </a:t>
            </a:r>
            <a:r>
              <a:rPr lang="hr-HR" sz="2400" smtClean="0"/>
              <a:t>bili </a:t>
            </a:r>
            <a:r>
              <a:rPr lang="hr-HR" sz="2400"/>
              <a:t>svećenici i nesvećenička </a:t>
            </a:r>
            <a:r>
              <a:rPr lang="hr-HR" sz="2400" smtClean="0"/>
              <a:t>aristokracija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narod </a:t>
            </a:r>
            <a:r>
              <a:rPr lang="hr-HR" sz="2400"/>
              <a:t>ih nije volio jer su </a:t>
            </a:r>
            <a:r>
              <a:rPr lang="hr-HR" sz="2400">
                <a:solidFill>
                  <a:srgbClr val="C00000"/>
                </a:solidFill>
              </a:rPr>
              <a:t>surađivali s Rimljanima </a:t>
            </a:r>
            <a:endParaRPr lang="hr-HR" sz="240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imali </a:t>
            </a:r>
            <a:r>
              <a:rPr lang="hr-HR" sz="2400"/>
              <a:t>su nadzor nad Sinedrijem, tj. nad </a:t>
            </a:r>
            <a:r>
              <a:rPr lang="hr-HR" sz="2400">
                <a:solidFill>
                  <a:srgbClr val="C00000"/>
                </a:solidFill>
              </a:rPr>
              <a:t>Velikim vijećem </a:t>
            </a:r>
            <a:r>
              <a:rPr lang="hr-HR" sz="2400"/>
              <a:t>(sastojalo se od 70 članova koji su odlučivali o vjerskim pitanjima Židova; Veliko vijeće nije moglo nikoga osuditi na smrt, mogla je samo rimska vlast)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nisu </a:t>
            </a:r>
            <a:r>
              <a:rPr lang="hr-HR" sz="2400"/>
              <a:t>prihvaćali Isusa, nego su ga smatrali bogohulnikom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9"/>
          <a:stretch/>
        </p:blipFill>
        <p:spPr>
          <a:xfrm>
            <a:off x="1994350" y="3860467"/>
            <a:ext cx="5135729" cy="229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14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50" y="292262"/>
            <a:ext cx="2079939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ESENI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714" y="1066316"/>
            <a:ext cx="4616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živjeli </a:t>
            </a:r>
            <a:r>
              <a:rPr lang="hr-HR" sz="2400"/>
              <a:t>su u </a:t>
            </a:r>
            <a:r>
              <a:rPr lang="hr-HR" sz="2400">
                <a:solidFill>
                  <a:srgbClr val="C00000"/>
                </a:solidFill>
              </a:rPr>
              <a:t>Qumranu</a:t>
            </a:r>
            <a:r>
              <a:rPr lang="hr-HR" sz="2400"/>
              <a:t>, na obalama </a:t>
            </a:r>
            <a:r>
              <a:rPr lang="hr-HR" sz="2400" smtClean="0"/>
              <a:t>Mrtvog </a:t>
            </a:r>
            <a:r>
              <a:rPr lang="hr-HR" sz="2400"/>
              <a:t>mora; nazivaju se i </a:t>
            </a:r>
            <a:r>
              <a:rPr lang="hr-HR" sz="2400" smtClean="0"/>
              <a:t>Kumranska </a:t>
            </a:r>
            <a:r>
              <a:rPr lang="hr-HR" sz="2400"/>
              <a:t>zajednica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>
                <a:solidFill>
                  <a:srgbClr val="C00000"/>
                </a:solidFill>
              </a:rPr>
              <a:t>iščekivali </a:t>
            </a:r>
            <a:r>
              <a:rPr lang="hr-HR" sz="2400">
                <a:solidFill>
                  <a:srgbClr val="C00000"/>
                </a:solidFill>
              </a:rPr>
              <a:t>su Mesiju </a:t>
            </a:r>
            <a:r>
              <a:rPr lang="hr-HR" sz="2400"/>
              <a:t>- političkog osloboditelja od Rimljana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živjeli </a:t>
            </a:r>
            <a:r>
              <a:rPr lang="hr-HR" sz="2400"/>
              <a:t>su veoma </a:t>
            </a:r>
            <a:r>
              <a:rPr lang="hr-HR" sz="2400">
                <a:solidFill>
                  <a:srgbClr val="C00000"/>
                </a:solidFill>
              </a:rPr>
              <a:t>strogo:</a:t>
            </a:r>
            <a:r>
              <a:rPr lang="hr-HR" sz="2400"/>
              <a:t> hranili se divljim medom, skakavcima i slično, oblačili se u devinju dlaku, vršili askezu...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pretpostavlja </a:t>
            </a:r>
            <a:r>
              <a:rPr lang="hr-HR" sz="2400"/>
              <a:t>se da je i Ivan Krstitelj bio esen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05" y="493371"/>
            <a:ext cx="3715813" cy="213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20" y="2997843"/>
            <a:ext cx="3695846" cy="2361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67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438" y="303837"/>
            <a:ext cx="2079939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ZELOTI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6967" y="881121"/>
            <a:ext cx="44678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nazivaju </a:t>
            </a:r>
            <a:r>
              <a:rPr lang="hr-HR" sz="2400"/>
              <a:t>se još i </a:t>
            </a:r>
            <a:r>
              <a:rPr lang="hr-HR" sz="2400">
                <a:solidFill>
                  <a:srgbClr val="C00000"/>
                </a:solidFill>
              </a:rPr>
              <a:t>bodežari</a:t>
            </a:r>
            <a:r>
              <a:rPr lang="hr-HR" sz="2400"/>
              <a:t> </a:t>
            </a:r>
            <a:r>
              <a:rPr lang="hr-HR" sz="2400" smtClean="0"/>
              <a:t>ili </a:t>
            </a:r>
            <a:r>
              <a:rPr lang="hr-HR" sz="2400">
                <a:solidFill>
                  <a:srgbClr val="C00000"/>
                </a:solidFill>
              </a:rPr>
              <a:t>sikari</a:t>
            </a:r>
            <a:r>
              <a:rPr lang="hr-HR" sz="2400"/>
              <a:t>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bili </a:t>
            </a:r>
            <a:r>
              <a:rPr lang="hr-HR" sz="2400"/>
              <a:t>su borbena skupina koja je nastojala napadima iz zasjede doći do političkog oslobođenja od rimske vlasti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napadali </a:t>
            </a:r>
            <a:r>
              <a:rPr lang="hr-HR" sz="2400"/>
              <a:t>su Rimljane u </a:t>
            </a:r>
            <a:r>
              <a:rPr lang="hr-HR" sz="2400">
                <a:solidFill>
                  <a:srgbClr val="C00000"/>
                </a:solidFill>
              </a:rPr>
              <a:t>trojkama, </a:t>
            </a:r>
            <a:r>
              <a:rPr lang="hr-HR" sz="2400"/>
              <a:t>tako što bi ih dočekali u zasjedi i izboli bodežima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vjerojatno </a:t>
            </a:r>
            <a:r>
              <a:rPr lang="hr-HR" sz="2400"/>
              <a:t>je </a:t>
            </a:r>
            <a:r>
              <a:rPr lang="hr-HR" sz="2400">
                <a:solidFill>
                  <a:srgbClr val="C00000"/>
                </a:solidFill>
              </a:rPr>
              <a:t>Baraba</a:t>
            </a:r>
            <a:r>
              <a:rPr lang="hr-HR" sz="2400"/>
              <a:t> (onaj što je pušten iz zatvora umjesto Isusa) bio zelot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9" y="1179818"/>
            <a:ext cx="3061142" cy="392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4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593" y="280688"/>
            <a:ext cx="3923818" cy="40221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hr-HR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SAMARIJANCI</a:t>
            </a:r>
            <a:endParaRPr lang="hr-HR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43" y="915846"/>
            <a:ext cx="50928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živjeli </a:t>
            </a:r>
            <a:r>
              <a:rPr lang="hr-HR" sz="2400"/>
              <a:t>su između Galileje (sjeverna pokrajina u Palestini) i Judeje (južna pokrajina u palestini) - u </a:t>
            </a:r>
            <a:r>
              <a:rPr lang="hr-HR" sz="2400">
                <a:solidFill>
                  <a:srgbClr val="C00000"/>
                </a:solidFill>
              </a:rPr>
              <a:t>Samariji</a:t>
            </a:r>
            <a:r>
              <a:rPr lang="hr-HR" sz="2400"/>
              <a:t>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riječ </a:t>
            </a:r>
            <a:r>
              <a:rPr lang="hr-HR" sz="2400"/>
              <a:t>je o </a:t>
            </a:r>
            <a:r>
              <a:rPr lang="hr-HR" sz="2400">
                <a:solidFill>
                  <a:srgbClr val="C00000"/>
                </a:solidFill>
              </a:rPr>
              <a:t>mješavini Židova i pogana </a:t>
            </a:r>
            <a:endParaRPr lang="hr-HR" sz="240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nastali </a:t>
            </a:r>
            <a:r>
              <a:rPr lang="hr-HR" sz="2400"/>
              <a:t>su nakon što su 721. god. pr. Kr. Asirci porazili Samariju i odveli muškarce u progonstvo, a iz Mezopotamije im doveli pogane koji su oženili Samarijanke i tako izmiješali vjere </a:t>
            </a:r>
            <a:endParaRPr lang="hr-HR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smtClean="0"/>
              <a:t>zbog </a:t>
            </a:r>
            <a:r>
              <a:rPr lang="hr-HR" sz="2400"/>
              <a:t>takve nečiste vjere, pravovjerni Židovi su ih </a:t>
            </a:r>
            <a:r>
              <a:rPr lang="hr-HR" sz="2400">
                <a:solidFill>
                  <a:srgbClr val="C00000"/>
                </a:solidFill>
              </a:rPr>
              <a:t>mrzili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803" y="1122744"/>
            <a:ext cx="3355441" cy="440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845214" y="3240911"/>
            <a:ext cx="1458411" cy="12616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00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233</TotalTime>
  <Words>1421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Tw Cen MT</vt:lpstr>
      <vt:lpstr>Main Event</vt:lpstr>
      <vt:lpstr>ISUSOVO OTKUPITELJSKO DJELO</vt:lpstr>
      <vt:lpstr>ZAŠTO JE ISUS OSUĐEN?</vt:lpstr>
      <vt:lpstr>TKO JE OSUDIO ISUSA?</vt:lpstr>
      <vt:lpstr>UTJECAJ STRANAKA NA ISUSOVU OSUDU</vt:lpstr>
      <vt:lpstr>FARIZEJI</vt:lpstr>
      <vt:lpstr>SADUCEJI</vt:lpstr>
      <vt:lpstr>ESENI</vt:lpstr>
      <vt:lpstr>ZELOTI</vt:lpstr>
      <vt:lpstr>SAMARIJANCI</vt:lpstr>
      <vt:lpstr>STRANKE I ISUSOVO PROPOVIJEDANJE</vt:lpstr>
      <vt:lpstr>STRANKE I ISUSOVO PROPOVIJEDANJE</vt:lpstr>
      <vt:lpstr>ISUSOVA OSUDA</vt:lpstr>
      <vt:lpstr>ISUSOVA MUKA</vt:lpstr>
      <vt:lpstr>ISUSOVA MUKA</vt:lpstr>
      <vt:lpstr>ISUSOVA MUKA</vt:lpstr>
      <vt:lpstr>ISUSOVA SMRT</vt:lpstr>
      <vt:lpstr>ISUSOVA SMRT i crurifragium</vt:lpstr>
      <vt:lpstr>ISUSOVO VAZMENO OTAJSTVO</vt:lpstr>
      <vt:lpstr>ISUSOVO OTKUPITELJSKO DJELO</vt:lpstr>
      <vt:lpstr>puče moj - katedralni oratorijski zbor Mostar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STRANKE ISUSOVA VREMENA</dc:title>
  <dc:creator>SMG</dc:creator>
  <cp:lastModifiedBy>SMG</cp:lastModifiedBy>
  <cp:revision>25</cp:revision>
  <dcterms:created xsi:type="dcterms:W3CDTF">2014-03-09T14:06:07Z</dcterms:created>
  <dcterms:modified xsi:type="dcterms:W3CDTF">2014-03-10T17:52:23Z</dcterms:modified>
</cp:coreProperties>
</file>